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12192000"/>
  <p:notesSz cx="6858000" cy="9144000"/>
  <p:embeddedFontLst>
    <p:embeddedFont>
      <p:font typeface="Roboto Thin"/>
      <p:regular r:id="rId57"/>
      <p:bold r:id="rId58"/>
      <p:italic r:id="rId59"/>
      <p:boldItalic r:id="rId60"/>
    </p:embeddedFont>
    <p:embeddedFont>
      <p:font typeface="Roboto Medium"/>
      <p:regular r:id="rId61"/>
      <p:bold r:id="rId62"/>
      <p:italic r:id="rId63"/>
      <p:boldItalic r:id="rId64"/>
    </p:embeddedFont>
    <p:embeddedFont>
      <p:font typeface="Roboto"/>
      <p:regular r:id="rId65"/>
      <p:bold r:id="rId66"/>
      <p:italic r:id="rId67"/>
      <p:boldItalic r:id="rId68"/>
    </p:embeddedFont>
    <p:embeddedFont>
      <p:font typeface="Lato"/>
      <p:regular r:id="rId69"/>
      <p:bold r:id="rId70"/>
      <p:italic r:id="rId71"/>
      <p:boldItalic r:id="rId72"/>
    </p:embeddedFont>
    <p:embeddedFont>
      <p:font typeface="Barlow Light"/>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BDB1E0-F0EC-4917-A4A6-0228106EEB46}">
  <a:tblStyle styleId="{9BBDB1E0-F0EC-4917-A4A6-0228106EEB4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BarlowLight-regular.fntdata"/><Relationship Id="rId72" Type="http://schemas.openxmlformats.org/officeDocument/2006/relationships/font" Target="fonts/Lato-boldItalic.fntdata"/><Relationship Id="rId31" Type="http://schemas.openxmlformats.org/officeDocument/2006/relationships/slide" Target="slides/slide26.xml"/><Relationship Id="rId75" Type="http://schemas.openxmlformats.org/officeDocument/2006/relationships/font" Target="fonts/BarlowLight-italic.fntdata"/><Relationship Id="rId30" Type="http://schemas.openxmlformats.org/officeDocument/2006/relationships/slide" Target="slides/slide25.xml"/><Relationship Id="rId74" Type="http://schemas.openxmlformats.org/officeDocument/2006/relationships/font" Target="fonts/BarlowLight-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BarlowLight-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edium-bold.fntdata"/><Relationship Id="rId61" Type="http://schemas.openxmlformats.org/officeDocument/2006/relationships/font" Target="fonts/RobotoMedium-regular.fntdata"/><Relationship Id="rId20" Type="http://schemas.openxmlformats.org/officeDocument/2006/relationships/slide" Target="slides/slide15.xml"/><Relationship Id="rId64" Type="http://schemas.openxmlformats.org/officeDocument/2006/relationships/font" Target="fonts/RobotoMedium-boldItalic.fntdata"/><Relationship Id="rId63" Type="http://schemas.openxmlformats.org/officeDocument/2006/relationships/font" Target="fonts/RobotoMedium-italic.fntdata"/><Relationship Id="rId22" Type="http://schemas.openxmlformats.org/officeDocument/2006/relationships/slide" Target="slides/slide17.xml"/><Relationship Id="rId66" Type="http://schemas.openxmlformats.org/officeDocument/2006/relationships/font" Target="fonts/Roboto-bold.fntdata"/><Relationship Id="rId21" Type="http://schemas.openxmlformats.org/officeDocument/2006/relationships/slide" Target="slides/slide16.xml"/><Relationship Id="rId65" Type="http://schemas.openxmlformats.org/officeDocument/2006/relationships/font" Target="fonts/Roboto-regular.fntdata"/><Relationship Id="rId24" Type="http://schemas.openxmlformats.org/officeDocument/2006/relationships/slide" Target="slides/slide19.xml"/><Relationship Id="rId68" Type="http://schemas.openxmlformats.org/officeDocument/2006/relationships/font" Target="fonts/Roboto-boldItalic.fntdata"/><Relationship Id="rId23" Type="http://schemas.openxmlformats.org/officeDocument/2006/relationships/slide" Target="slides/slide18.xml"/><Relationship Id="rId67" Type="http://schemas.openxmlformats.org/officeDocument/2006/relationships/font" Target="fonts/Roboto-italic.fntdata"/><Relationship Id="rId60" Type="http://schemas.openxmlformats.org/officeDocument/2006/relationships/font" Target="fonts/RobotoThin-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Thin-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Thin-italic.fntdata"/><Relationship Id="rId14" Type="http://schemas.openxmlformats.org/officeDocument/2006/relationships/slide" Target="slides/slide9.xml"/><Relationship Id="rId58" Type="http://schemas.openxmlformats.org/officeDocument/2006/relationships/font" Target="fonts/RobotoThin-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16fac860d_3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16fac860d_3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1216fac860d_3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16fac860d_3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16fac860d_3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1216fac860d_3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14623320af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14623320af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114623320af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4623320af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4623320af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114623320af_0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216fac860d_3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216fac860d_3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1216fac860d_3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157923fac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157923fac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1157923fac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716fc13a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716fc13a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12716fc13a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33fee734f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233fee734f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1233fee734f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23494f991b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23494f991b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123494f991b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216fac860d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216fac860d_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1216fac860d_7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ef6b646b2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eef6b646b2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216fac860d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216fac860d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1216fac860d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ebc7ccfc62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ebc7ccfc62_0_3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ebc7ccfc62_0_3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157923fac0_2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1157923fac0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216fac860d_2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216fac860d_2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1216fac860d_2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fb5e9199d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fb5e9199d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fb5e9199d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f76ef026f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f76ef026f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f76ef026f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fb8ed113fe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fb8ed113fe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fb8ed113fe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2716fc13a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2716fc13aa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12716fc13aa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157923fac0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157923fac0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g1157923fac0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add statistics of powerpoint </a:t>
            </a:r>
            <a:endParaRPr/>
          </a:p>
          <a:p>
            <a:pPr indent="0" lvl="0" marL="0" rtl="0" algn="l">
              <a:spcBef>
                <a:spcPts val="0"/>
              </a:spcBef>
              <a:spcAft>
                <a:spcPts val="0"/>
              </a:spcAft>
              <a:buNone/>
            </a:pPr>
            <a:r>
              <a:rPr lang="en-IN"/>
              <a:t>Smart art</a:t>
            </a:r>
            <a:endParaRPr/>
          </a:p>
          <a:p>
            <a:pPr indent="0" lvl="0" marL="0" rtl="0" algn="l">
              <a:spcBef>
                <a:spcPts val="0"/>
              </a:spcBef>
              <a:spcAft>
                <a:spcPts val="0"/>
              </a:spcAft>
              <a:buNone/>
            </a:pPr>
            <a:r>
              <a:rPr lang="en-IN"/>
              <a:t>No solution strategy required </a:t>
            </a:r>
            <a:endParaRPr/>
          </a:p>
          <a:p>
            <a:pPr indent="0" lvl="0" marL="0" rtl="0" algn="l">
              <a:spcBef>
                <a:spcPts val="0"/>
              </a:spcBef>
              <a:spcAft>
                <a:spcPts val="0"/>
              </a:spcAft>
              <a:buNone/>
            </a:pPr>
            <a:r>
              <a:rPr lang="en-IN"/>
              <a:t>Remove Repetition</a:t>
            </a:r>
            <a:endParaRPr/>
          </a:p>
        </p:txBody>
      </p:sp>
      <p:sp>
        <p:nvSpPr>
          <p:cNvPr id="124" name="Google Shape;12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157923fac0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157923fac0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1157923fac0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157923fac0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157923fac0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g1157923fac0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157923fac0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157923fac0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1157923fac0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bc7ccfc62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gebc7ccfc62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355600" lvl="0" marL="457200" rtl="0" algn="l">
              <a:lnSpc>
                <a:spcPct val="150000"/>
              </a:lnSpc>
              <a:spcBef>
                <a:spcPts val="0"/>
              </a:spcBef>
              <a:spcAft>
                <a:spcPts val="0"/>
              </a:spcAft>
              <a:buClr>
                <a:srgbClr val="4A66AC"/>
              </a:buClr>
              <a:buSzPts val="2000"/>
              <a:buFont typeface="Arial"/>
              <a:buChar char="➢"/>
            </a:pPr>
            <a:r>
              <a:t/>
            </a:r>
            <a:endParaRPr sz="2000">
              <a:latin typeface="Arial"/>
              <a:ea typeface="Arial"/>
              <a:cs typeface="Arial"/>
              <a:sym typeface="Arial"/>
            </a:endParaRPr>
          </a:p>
        </p:txBody>
      </p:sp>
      <p:sp>
        <p:nvSpPr>
          <p:cNvPr id="497" name="Google Shape;49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157923fac0_2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55600" lvl="0" marL="457200" rtl="0" algn="l">
              <a:lnSpc>
                <a:spcPct val="150000"/>
              </a:lnSpc>
              <a:spcBef>
                <a:spcPts val="0"/>
              </a:spcBef>
              <a:spcAft>
                <a:spcPts val="0"/>
              </a:spcAft>
              <a:buClr>
                <a:schemeClr val="dk1"/>
              </a:buClr>
              <a:buSzPts val="2000"/>
              <a:buFont typeface="Arial"/>
              <a:buChar char="➢"/>
            </a:pPr>
            <a:r>
              <a:rPr lang="en-IN" sz="2000">
                <a:latin typeface="Arial"/>
                <a:ea typeface="Arial"/>
                <a:cs typeface="Arial"/>
                <a:sym typeface="Arial"/>
              </a:rPr>
              <a:t>Try out 2 or 3 combination of models</a:t>
            </a:r>
            <a:endParaRPr sz="2000">
              <a:latin typeface="Arial"/>
              <a:ea typeface="Arial"/>
              <a:cs typeface="Arial"/>
              <a:sym typeface="Arial"/>
            </a:endParaRPr>
          </a:p>
          <a:p>
            <a:pPr indent="-355600" lvl="0" marL="457200" rtl="0" algn="l">
              <a:lnSpc>
                <a:spcPct val="150000"/>
              </a:lnSpc>
              <a:spcBef>
                <a:spcPts val="0"/>
              </a:spcBef>
              <a:spcAft>
                <a:spcPts val="0"/>
              </a:spcAft>
              <a:buClr>
                <a:schemeClr val="dk1"/>
              </a:buClr>
              <a:buSzPts val="2000"/>
              <a:buFont typeface="Arial"/>
              <a:buChar char="➢"/>
            </a:pPr>
            <a:r>
              <a:rPr lang="en-IN" sz="2000">
                <a:latin typeface="Arial"/>
                <a:ea typeface="Arial"/>
                <a:cs typeface="Arial"/>
                <a:sym typeface="Arial"/>
              </a:rPr>
              <a:t>Add beam search in transformer model to check for better results</a:t>
            </a:r>
            <a:endParaRPr sz="2000">
              <a:latin typeface="Arial"/>
              <a:ea typeface="Arial"/>
              <a:cs typeface="Arial"/>
              <a:sym typeface="Arial"/>
            </a:endParaRPr>
          </a:p>
          <a:p>
            <a:pPr indent="-355600" lvl="0" marL="457200" rtl="0" algn="l">
              <a:lnSpc>
                <a:spcPct val="150000"/>
              </a:lnSpc>
              <a:spcBef>
                <a:spcPts val="0"/>
              </a:spcBef>
              <a:spcAft>
                <a:spcPts val="0"/>
              </a:spcAft>
              <a:buClr>
                <a:schemeClr val="dk1"/>
              </a:buClr>
              <a:buSzPts val="2000"/>
              <a:buFont typeface="Arial"/>
              <a:buChar char="➢"/>
            </a:pPr>
            <a:r>
              <a:rPr lang="en-IN" sz="2000">
                <a:latin typeface="Arial"/>
                <a:ea typeface="Arial"/>
                <a:cs typeface="Arial"/>
                <a:sym typeface="Arial"/>
              </a:rPr>
              <a:t>Read literature about relevance of image and figure out the state of the art</a:t>
            </a:r>
            <a:endParaRPr sz="2000">
              <a:latin typeface="Arial"/>
              <a:ea typeface="Arial"/>
              <a:cs typeface="Arial"/>
              <a:sym typeface="Arial"/>
            </a:endParaRPr>
          </a:p>
          <a:p>
            <a:pPr indent="-342900" lvl="0" marL="457200" rtl="0" algn="l">
              <a:lnSpc>
                <a:spcPct val="150000"/>
              </a:lnSpc>
              <a:spcBef>
                <a:spcPts val="0"/>
              </a:spcBef>
              <a:spcAft>
                <a:spcPts val="0"/>
              </a:spcAft>
              <a:buClr>
                <a:schemeClr val="dk1"/>
              </a:buClr>
              <a:buSzPts val="1800"/>
              <a:buFont typeface="Arial"/>
              <a:buChar char="➢"/>
            </a:pPr>
            <a:r>
              <a:rPr lang="en-IN" sz="2000">
                <a:latin typeface="Arial"/>
                <a:ea typeface="Arial"/>
                <a:cs typeface="Arial"/>
                <a:sym typeface="Arial"/>
              </a:rPr>
              <a:t>Develop a source code to implement web scraping.</a:t>
            </a:r>
            <a:endParaRPr sz="2000">
              <a:latin typeface="Arial"/>
              <a:ea typeface="Arial"/>
              <a:cs typeface="Arial"/>
              <a:sym typeface="Arial"/>
            </a:endParaRPr>
          </a:p>
          <a:p>
            <a:pPr indent="-355600" lvl="0" marL="457200" rtl="0" algn="l">
              <a:lnSpc>
                <a:spcPct val="150000"/>
              </a:lnSpc>
              <a:spcBef>
                <a:spcPts val="0"/>
              </a:spcBef>
              <a:spcAft>
                <a:spcPts val="0"/>
              </a:spcAft>
              <a:buClr>
                <a:srgbClr val="4A66AC"/>
              </a:buClr>
              <a:buSzPts val="2000"/>
              <a:buFont typeface="Arial"/>
              <a:buChar char="➢"/>
            </a:pPr>
            <a:r>
              <a:rPr lang="en-IN" sz="2000">
                <a:latin typeface="Arial"/>
                <a:ea typeface="Arial"/>
                <a:cs typeface="Arial"/>
                <a:sym typeface="Arial"/>
              </a:rPr>
              <a:t>Shift </a:t>
            </a:r>
            <a:endParaRPr sz="2000">
              <a:latin typeface="Arial"/>
              <a:ea typeface="Arial"/>
              <a:cs typeface="Arial"/>
              <a:sym typeface="Arial"/>
            </a:endParaRPr>
          </a:p>
        </p:txBody>
      </p:sp>
      <p:sp>
        <p:nvSpPr>
          <p:cNvPr id="516" name="Google Shape;516;g1157923fac0_2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f82d82b6d2_1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f82d82b6d2_1_2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gf82d82b6d2_1_2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157923fac0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157923fac0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g1157923fac0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157923fac0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157923fac0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g1157923fac0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157923fac0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157923fac0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g1157923fac0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bc7ccfc62_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Add on the right side</a:t>
            </a:r>
            <a:endParaRPr/>
          </a:p>
        </p:txBody>
      </p:sp>
      <p:sp>
        <p:nvSpPr>
          <p:cNvPr id="135" name="Google Shape;135;gebc7ccfc62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ef24c6ff95_0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ef24c6ff95_0_2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gef24c6ff95_0_2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eef6b646b2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Draw an arrow corresponding to developments </a:t>
            </a:r>
            <a:r>
              <a:rPr lang="en-IN"/>
              <a:t>including date stamp.</a:t>
            </a:r>
            <a:endParaRPr/>
          </a:p>
          <a:p>
            <a:pPr indent="0" lvl="0" marL="0" rtl="0" algn="l">
              <a:spcBef>
                <a:spcPts val="0"/>
              </a:spcBef>
              <a:spcAft>
                <a:spcPts val="0"/>
              </a:spcAft>
              <a:buNone/>
            </a:pPr>
            <a:r>
              <a:rPr lang="en-IN"/>
              <a:t>Mathematical Framework for seq2seq models</a:t>
            </a:r>
            <a:endParaRPr/>
          </a:p>
          <a:p>
            <a:pPr indent="0" lvl="0" marL="0" rtl="0" algn="l">
              <a:spcBef>
                <a:spcPts val="0"/>
              </a:spcBef>
              <a:spcAft>
                <a:spcPts val="0"/>
              </a:spcAft>
              <a:buNone/>
            </a:pPr>
            <a:r>
              <a:rPr lang="en-IN"/>
              <a:t>Citations </a:t>
            </a:r>
            <a:endParaRPr/>
          </a:p>
        </p:txBody>
      </p:sp>
      <p:sp>
        <p:nvSpPr>
          <p:cNvPr id="599" name="Google Shape;599;geef6b646b2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157923fac0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157923fac0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g1157923fac0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ef6b646b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IN" sz="1100">
                <a:latin typeface="Arial"/>
                <a:ea typeface="Arial"/>
                <a:cs typeface="Arial"/>
                <a:sym typeface="Arial"/>
              </a:rPr>
              <a:t>Input sequence is passed in parallel and hence saving a lot of computational time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latin typeface="Arial"/>
                <a:ea typeface="Arial"/>
                <a:cs typeface="Arial"/>
                <a:sym typeface="Arial"/>
              </a:rPr>
              <a:t>Input embedding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latin typeface="Arial"/>
                <a:ea typeface="Arial"/>
                <a:cs typeface="Arial"/>
                <a:sym typeface="Arial"/>
              </a:rPr>
              <a:t>GLOVE (global vectors for word representation) - converts words to vectors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latin typeface="Arial"/>
                <a:ea typeface="Arial"/>
                <a:cs typeface="Arial"/>
                <a:sym typeface="Arial"/>
              </a:rPr>
              <a:t>But it may be possible that the words meaning changes with its position</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latin typeface="Arial"/>
                <a:ea typeface="Arial"/>
                <a:cs typeface="Arial"/>
                <a:sym typeface="Arial"/>
              </a:rPr>
              <a:t>Positional encoder</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latin typeface="Arial"/>
                <a:ea typeface="Arial"/>
                <a:cs typeface="Arial"/>
                <a:sym typeface="Arial"/>
              </a:rPr>
              <a:t>We pass this into an encoder block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latin typeface="Arial"/>
                <a:ea typeface="Arial"/>
                <a:cs typeface="Arial"/>
                <a:sym typeface="Arial"/>
              </a:rPr>
              <a:t>Multi-head attention</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latin typeface="Arial"/>
                <a:ea typeface="Arial"/>
                <a:cs typeface="Arial"/>
                <a:sym typeface="Arial"/>
              </a:rPr>
              <a:t>How relevant is the ith word relevant to other words in the same sentence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latin typeface="Arial"/>
                <a:ea typeface="Arial"/>
                <a:cs typeface="Arial"/>
                <a:sym typeface="Arial"/>
              </a:rPr>
              <a:t>Then into the feed forward (makes vectors more digestible to the system)</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latin typeface="Arial"/>
                <a:ea typeface="Arial"/>
                <a:cs typeface="Arial"/>
                <a:sym typeface="Arial"/>
              </a:rPr>
              <a:t>Attention vector of output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latin typeface="Arial"/>
                <a:ea typeface="Arial"/>
                <a:cs typeface="Arial"/>
                <a:sym typeface="Arial"/>
              </a:rPr>
              <a:t>Mask these words so that it doesn’t use the words which are yet to come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latin typeface="Arial"/>
                <a:ea typeface="Arial"/>
                <a:cs typeface="Arial"/>
                <a:sym typeface="Arial"/>
              </a:rPr>
              <a:t>Both attention vectors(input, output) are passed into another encoder-decoder attention block (generates similar attention vectors for every english and french words)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latin typeface="Arial"/>
                <a:ea typeface="Arial"/>
                <a:cs typeface="Arial"/>
                <a:sym typeface="Arial"/>
              </a:rPr>
              <a:t>Then feed forward</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latin typeface="Arial"/>
                <a:ea typeface="Arial"/>
                <a:cs typeface="Arial"/>
                <a:sym typeface="Arial"/>
              </a:rPr>
              <a:t>Then linear layer which contains that many number of neurons as number of french words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latin typeface="Arial"/>
                <a:ea typeface="Arial"/>
                <a:cs typeface="Arial"/>
                <a:sym typeface="Arial"/>
              </a:rPr>
              <a:t>Then softmax</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IN" sz="1100">
                <a:latin typeface="Arial"/>
                <a:ea typeface="Arial"/>
                <a:cs typeface="Arial"/>
                <a:sym typeface="Arial"/>
              </a:rPr>
              <a:t>Then output</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617" name="Google Shape;617;geef6b646b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Divide it into 2 slides</a:t>
            </a:r>
            <a:endParaRPr/>
          </a:p>
          <a:p>
            <a:pPr indent="0" lvl="0" marL="0" rtl="0" algn="l">
              <a:spcBef>
                <a:spcPts val="0"/>
              </a:spcBef>
              <a:spcAft>
                <a:spcPts val="0"/>
              </a:spcAft>
              <a:buNone/>
            </a:pPr>
            <a:r>
              <a:rPr lang="en-IN"/>
              <a:t>Add graphics and include a horizontal </a:t>
            </a:r>
            <a:endParaRPr/>
          </a:p>
          <a:p>
            <a:pPr indent="0" lvl="0" marL="0" rtl="0" algn="l">
              <a:spcBef>
                <a:spcPts val="0"/>
              </a:spcBef>
              <a:spcAft>
                <a:spcPts val="0"/>
              </a:spcAft>
              <a:buNone/>
            </a:pPr>
            <a:r>
              <a:rPr lang="en-IN"/>
              <a:t>Remove Wikipedia References</a:t>
            </a:r>
            <a:endParaRPr/>
          </a:p>
        </p:txBody>
      </p:sp>
      <p:sp>
        <p:nvSpPr>
          <p:cNvPr id="634" name="Google Shape;63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ef24c6ff95_0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ef24c6ff95_0_2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gef24c6ff95_0_2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ef24c6ff95_0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ef24c6ff95_0_3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gef24c6ff95_0_3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eef6b646b2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Equations </a:t>
            </a:r>
            <a:r>
              <a:rPr lang="en-IN"/>
              <a:t>should</a:t>
            </a:r>
            <a:r>
              <a:rPr lang="en-IN"/>
              <a:t> be not images</a:t>
            </a:r>
            <a:endParaRPr/>
          </a:p>
          <a:p>
            <a:pPr indent="0" lvl="0" marL="0" rtl="0" algn="l">
              <a:spcBef>
                <a:spcPts val="0"/>
              </a:spcBef>
              <a:spcAft>
                <a:spcPts val="0"/>
              </a:spcAft>
              <a:buNone/>
            </a:pPr>
            <a:r>
              <a:rPr lang="en-IN" sz="1000">
                <a:solidFill>
                  <a:srgbClr val="222222"/>
                </a:solidFill>
                <a:highlight>
                  <a:srgbClr val="FFFFFF"/>
                </a:highlight>
                <a:latin typeface="Arial"/>
                <a:ea typeface="Arial"/>
                <a:cs typeface="Arial"/>
                <a:sym typeface="Arial"/>
              </a:rPr>
              <a:t>Vaswani, Ashish, et al. "Attention is all you need." </a:t>
            </a:r>
            <a:r>
              <a:rPr i="1" lang="en-IN" sz="1000">
                <a:solidFill>
                  <a:srgbClr val="222222"/>
                </a:solidFill>
                <a:highlight>
                  <a:srgbClr val="FFFFFF"/>
                </a:highlight>
                <a:latin typeface="Arial"/>
                <a:ea typeface="Arial"/>
                <a:cs typeface="Arial"/>
                <a:sym typeface="Arial"/>
              </a:rPr>
              <a:t>Advances in neural information processing systems</a:t>
            </a:r>
            <a:r>
              <a:rPr lang="en-IN" sz="1000">
                <a:solidFill>
                  <a:srgbClr val="222222"/>
                </a:solidFill>
                <a:highlight>
                  <a:srgbClr val="FFFFFF"/>
                </a:highlight>
                <a:latin typeface="Arial"/>
                <a:ea typeface="Arial"/>
                <a:cs typeface="Arial"/>
                <a:sym typeface="Arial"/>
              </a:rPr>
              <a:t>. 2017.</a:t>
            </a:r>
            <a:endParaRPr/>
          </a:p>
        </p:txBody>
      </p:sp>
      <p:sp>
        <p:nvSpPr>
          <p:cNvPr id="691" name="Google Shape;691;geef6b646b2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f821d641dc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f821d641dc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gf821d641dc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bc7ccfc62_0_2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ebc7ccfc62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f821d64306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f821d64306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gf821d64306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f821d641dc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f821d641dc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gf821d641dc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ef6b646b2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1 line text corresponding to all</a:t>
            </a:r>
            <a:endParaRPr/>
          </a:p>
        </p:txBody>
      </p:sp>
      <p:sp>
        <p:nvSpPr>
          <p:cNvPr id="231" name="Google Shape;231;geef6b646b2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821d64306_3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f821d64306_3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57923fac0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57923fac0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1157923fac0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16fac860d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16fac860d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1216fac860d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2"/>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 y="6334316"/>
            <a:ext cx="12192000"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
          <p:cNvSpPr txBox="1"/>
          <p:nvPr>
            <p:ph idx="1" type="subTitle"/>
          </p:nvPr>
        </p:nvSpPr>
        <p:spPr>
          <a:xfrm>
            <a:off x="1100051" y="4455621"/>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3" name="Google Shape;23;p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cxnSp>
        <p:nvCxnSpPr>
          <p:cNvPr id="26" name="Google Shape;26;p2"/>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7" name="Shape 87"/>
        <p:cNvGrpSpPr/>
        <p:nvPr/>
      </p:nvGrpSpPr>
      <p:grpSpPr>
        <a:xfrm>
          <a:off x="0" y="0"/>
          <a:ext cx="0" cy="0"/>
          <a:chOff x="0" y="0"/>
          <a:chExt cx="0" cy="0"/>
        </a:xfrm>
      </p:grpSpPr>
      <p:sp>
        <p:nvSpPr>
          <p:cNvPr id="88" name="Google Shape;88;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1"/>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0" name="Google Shape;90;p1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3" name="Shape 93"/>
        <p:cNvGrpSpPr/>
        <p:nvPr/>
      </p:nvGrpSpPr>
      <p:grpSpPr>
        <a:xfrm>
          <a:off x="0" y="0"/>
          <a:ext cx="0" cy="0"/>
          <a:chOff x="0" y="0"/>
          <a:chExt cx="0" cy="0"/>
        </a:xfrm>
      </p:grpSpPr>
      <p:sp>
        <p:nvSpPr>
          <p:cNvPr id="94" name="Google Shape;94;p1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2"/>
          <p:cNvSpPr txBox="1"/>
          <p:nvPr>
            <p:ph type="title"/>
          </p:nvPr>
        </p:nvSpPr>
        <p:spPr>
          <a:xfrm rot="5400000">
            <a:off x="7159401" y="1977801"/>
            <a:ext cx="5759898"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2"/>
          <p:cNvSpPr txBox="1"/>
          <p:nvPr>
            <p:ph idx="1" type="body"/>
          </p:nvPr>
        </p:nvSpPr>
        <p:spPr>
          <a:xfrm rot="5400000">
            <a:off x="1825401" y="-574899"/>
            <a:ext cx="5759898"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8" name="Google Shape;98;p1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0" name="Google Shape;30;p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4"/>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8" name="Google Shape;38;p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cxnSp>
        <p:nvCxnSpPr>
          <p:cNvPr id="41" name="Google Shape;41;p4"/>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
          <p:cNvSpPr txBox="1"/>
          <p:nvPr>
            <p:ph idx="1" type="body"/>
          </p:nvPr>
        </p:nvSpPr>
        <p:spPr>
          <a:xfrm>
            <a:off x="1097280" y="1845734"/>
            <a:ext cx="4937760" cy="4023359"/>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5" name="Google Shape;45;p5"/>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6" name="Google Shape;46;p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2" name="Google Shape;52;p6"/>
          <p:cNvSpPr txBox="1"/>
          <p:nvPr>
            <p:ph idx="2" type="body"/>
          </p:nvPr>
        </p:nvSpPr>
        <p:spPr>
          <a:xfrm>
            <a:off x="1097280" y="2582335"/>
            <a:ext cx="4937760" cy="32867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6"/>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4" name="Google Shape;54;p6"/>
          <p:cNvSpPr txBox="1"/>
          <p:nvPr>
            <p:ph idx="4" type="body"/>
          </p:nvPr>
        </p:nvSpPr>
        <p:spPr>
          <a:xfrm>
            <a:off x="6217920" y="2582334"/>
            <a:ext cx="4937760" cy="32867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5" name="Google Shape;55;p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8"/>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 name="Shape 69"/>
        <p:cNvGrpSpPr/>
        <p:nvPr/>
      </p:nvGrpSpPr>
      <p:grpSpPr>
        <a:xfrm>
          <a:off x="0" y="0"/>
          <a:ext cx="0" cy="0"/>
          <a:chOff x="0" y="0"/>
          <a:chExt cx="0" cy="0"/>
        </a:xfrm>
      </p:grpSpPr>
      <p:sp>
        <p:nvSpPr>
          <p:cNvPr id="70" name="Google Shape;70;p9"/>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9"/>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4" name="Google Shape;74;p9"/>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5" name="Google Shape;75;p9"/>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50" u="none" cap="none" strike="noStrike">
                <a:solidFill>
                  <a:schemeClr val="dk2"/>
                </a:solidFill>
                <a:latin typeface="Calibri"/>
                <a:ea typeface="Calibri"/>
                <a:cs typeface="Calibri"/>
                <a:sym typeface="Calibri"/>
              </a:defRPr>
            </a:lvl1pPr>
            <a:lvl2pPr indent="0" lvl="1" marL="0" algn="r">
              <a:spcBef>
                <a:spcPts val="0"/>
              </a:spcBef>
              <a:buNone/>
              <a:defRPr b="0" i="0" sz="1050" u="none" cap="none" strike="noStrike">
                <a:solidFill>
                  <a:schemeClr val="dk2"/>
                </a:solidFill>
                <a:latin typeface="Calibri"/>
                <a:ea typeface="Calibri"/>
                <a:cs typeface="Calibri"/>
                <a:sym typeface="Calibri"/>
              </a:defRPr>
            </a:lvl2pPr>
            <a:lvl3pPr indent="0" lvl="2" marL="0" algn="r">
              <a:spcBef>
                <a:spcPts val="0"/>
              </a:spcBef>
              <a:buNone/>
              <a:defRPr b="0" i="0" sz="1050" u="none" cap="none" strike="noStrike">
                <a:solidFill>
                  <a:schemeClr val="dk2"/>
                </a:solidFill>
                <a:latin typeface="Calibri"/>
                <a:ea typeface="Calibri"/>
                <a:cs typeface="Calibri"/>
                <a:sym typeface="Calibri"/>
              </a:defRPr>
            </a:lvl3pPr>
            <a:lvl4pPr indent="0" lvl="3" marL="0" algn="r">
              <a:spcBef>
                <a:spcPts val="0"/>
              </a:spcBef>
              <a:buNone/>
              <a:defRPr b="0" i="0" sz="1050" u="none" cap="none" strike="noStrike">
                <a:solidFill>
                  <a:schemeClr val="dk2"/>
                </a:solidFill>
                <a:latin typeface="Calibri"/>
                <a:ea typeface="Calibri"/>
                <a:cs typeface="Calibri"/>
                <a:sym typeface="Calibri"/>
              </a:defRPr>
            </a:lvl4pPr>
            <a:lvl5pPr indent="0" lvl="4" marL="0" algn="r">
              <a:spcBef>
                <a:spcPts val="0"/>
              </a:spcBef>
              <a:buNone/>
              <a:defRPr b="0" i="0" sz="1050" u="none" cap="none" strike="noStrike">
                <a:solidFill>
                  <a:schemeClr val="dk2"/>
                </a:solidFill>
                <a:latin typeface="Calibri"/>
                <a:ea typeface="Calibri"/>
                <a:cs typeface="Calibri"/>
                <a:sym typeface="Calibri"/>
              </a:defRPr>
            </a:lvl5pPr>
            <a:lvl6pPr indent="0" lvl="5" marL="0" algn="r">
              <a:spcBef>
                <a:spcPts val="0"/>
              </a:spcBef>
              <a:buNone/>
              <a:defRPr b="0" i="0" sz="1050" u="none" cap="none" strike="noStrike">
                <a:solidFill>
                  <a:schemeClr val="dk2"/>
                </a:solidFill>
                <a:latin typeface="Calibri"/>
                <a:ea typeface="Calibri"/>
                <a:cs typeface="Calibri"/>
                <a:sym typeface="Calibri"/>
              </a:defRPr>
            </a:lvl6pPr>
            <a:lvl7pPr indent="0" lvl="6" marL="0" algn="r">
              <a:spcBef>
                <a:spcPts val="0"/>
              </a:spcBef>
              <a:buNone/>
              <a:defRPr b="0" i="0" sz="1050" u="none" cap="none" strike="noStrike">
                <a:solidFill>
                  <a:schemeClr val="dk2"/>
                </a:solidFill>
                <a:latin typeface="Calibri"/>
                <a:ea typeface="Calibri"/>
                <a:cs typeface="Calibri"/>
                <a:sym typeface="Calibri"/>
              </a:defRPr>
            </a:lvl7pPr>
            <a:lvl8pPr indent="0" lvl="7" marL="0" algn="r">
              <a:spcBef>
                <a:spcPts val="0"/>
              </a:spcBef>
              <a:buNone/>
              <a:defRPr b="0" i="0" sz="1050" u="none" cap="none" strike="noStrike">
                <a:solidFill>
                  <a:schemeClr val="dk2"/>
                </a:solidFill>
                <a:latin typeface="Calibri"/>
                <a:ea typeface="Calibri"/>
                <a:cs typeface="Calibri"/>
                <a:sym typeface="Calibri"/>
              </a:defRPr>
            </a:lvl8pPr>
            <a:lvl9pPr indent="0" lvl="8" marL="0" algn="r">
              <a:spcBef>
                <a:spcPts val="0"/>
              </a:spcBef>
              <a:buNone/>
              <a:defRPr b="0" i="0" sz="105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8" name="Shape 78"/>
        <p:cNvGrpSpPr/>
        <p:nvPr/>
      </p:nvGrpSpPr>
      <p:grpSpPr>
        <a:xfrm>
          <a:off x="0" y="0"/>
          <a:ext cx="0" cy="0"/>
          <a:chOff x="0" y="0"/>
          <a:chExt cx="0" cy="0"/>
        </a:xfrm>
      </p:grpSpPr>
      <p:sp>
        <p:nvSpPr>
          <p:cNvPr id="79" name="Google Shape;79;p10"/>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txBox="1"/>
          <p:nvPr>
            <p:ph type="title"/>
          </p:nvPr>
        </p:nvSpPr>
        <p:spPr>
          <a:xfrm>
            <a:off x="1097280" y="5074920"/>
            <a:ext cx="10113645"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0"/>
          <p:cNvSpPr/>
          <p:nvPr>
            <p:ph idx="2" type="pic"/>
          </p:nvPr>
        </p:nvSpPr>
        <p:spPr>
          <a:xfrm>
            <a:off x="15" y="0"/>
            <a:ext cx="12191985" cy="4915076"/>
          </a:xfrm>
          <a:prstGeom prst="rect">
            <a:avLst/>
          </a:prstGeom>
          <a:solidFill>
            <a:srgbClr val="84B2F6"/>
          </a:solidFill>
          <a:ln>
            <a:noFill/>
          </a:ln>
        </p:spPr>
      </p:sp>
      <p:sp>
        <p:nvSpPr>
          <p:cNvPr id="83" name="Google Shape;83;p10"/>
          <p:cNvSpPr txBox="1"/>
          <p:nvPr>
            <p:ph idx="1" type="body"/>
          </p:nvPr>
        </p:nvSpPr>
        <p:spPr>
          <a:xfrm>
            <a:off x="1097280" y="5907024"/>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4" name="Google Shape;84;p1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10000"/>
          </a:blip>
          <a:stretch>
            <a:fillRect/>
          </a:stretch>
        </a:blipFill>
      </p:bgPr>
    </p:bg>
    <p:spTree>
      <p:nvGrpSpPr>
        <p:cNvPr id="9" name="Shape 9"/>
        <p:cNvGrpSpPr/>
        <p:nvPr/>
      </p:nvGrpSpPr>
      <p:grpSpPr>
        <a:xfrm>
          <a:off x="0" y="0"/>
          <a:ext cx="0" cy="0"/>
          <a:chOff x="0" y="0"/>
          <a:chExt cx="0" cy="0"/>
        </a:xfrm>
      </p:grpSpPr>
      <p:sp>
        <p:nvSpPr>
          <p:cNvPr id="10" name="Google Shape;10;p1"/>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cxnSp>
        <p:nvCxnSpPr>
          <p:cNvPr id="17" name="Google Shape;17;p1"/>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jp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python-pptx.readthedocs.io/en/latest/" TargetMode="External"/><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1.jpg"/><Relationship Id="rId4" Type="http://schemas.openxmlformats.org/officeDocument/2006/relationships/image" Target="../media/image40.png"/><Relationship Id="rId5"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image" Target="../media/image44.png"/><Relationship Id="rId5"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45.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jp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10000"/>
          </a:blip>
          <a:stretch>
            <a:fillRect/>
          </a:stretch>
        </a:blipFill>
      </p:bgPr>
    </p:bg>
    <p:spTree>
      <p:nvGrpSpPr>
        <p:cNvPr id="105" name="Shape 105"/>
        <p:cNvGrpSpPr/>
        <p:nvPr/>
      </p:nvGrpSpPr>
      <p:grpSpPr>
        <a:xfrm>
          <a:off x="0" y="0"/>
          <a:ext cx="0" cy="0"/>
          <a:chOff x="0" y="0"/>
          <a:chExt cx="0" cy="0"/>
        </a:xfrm>
      </p:grpSpPr>
      <p:sp>
        <p:nvSpPr>
          <p:cNvPr id="106" name="Google Shape;106;p13"/>
          <p:cNvSpPr txBox="1"/>
          <p:nvPr>
            <p:ph type="ctrTitle"/>
          </p:nvPr>
        </p:nvSpPr>
        <p:spPr>
          <a:xfrm>
            <a:off x="-45253" y="599414"/>
            <a:ext cx="12192000" cy="939219"/>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85000"/>
              </a:lnSpc>
              <a:spcBef>
                <a:spcPts val="0"/>
              </a:spcBef>
              <a:spcAft>
                <a:spcPts val="0"/>
              </a:spcAft>
              <a:buClr>
                <a:srgbClr val="002060"/>
              </a:buClr>
              <a:buSzPct val="100000"/>
              <a:buFont typeface="Arial"/>
              <a:buNone/>
            </a:pPr>
            <a:r>
              <a:rPr b="1" lang="en-IN" sz="4800">
                <a:solidFill>
                  <a:srgbClr val="002060"/>
                </a:solidFill>
                <a:latin typeface="Arial"/>
                <a:ea typeface="Arial"/>
                <a:cs typeface="Arial"/>
                <a:sym typeface="Arial"/>
              </a:rPr>
              <a:t>Autonomous Presentation Creator</a:t>
            </a:r>
            <a:endParaRPr b="1" sz="4800">
              <a:solidFill>
                <a:srgbClr val="002060"/>
              </a:solidFill>
              <a:latin typeface="Arial"/>
              <a:ea typeface="Arial"/>
              <a:cs typeface="Arial"/>
              <a:sym typeface="Arial"/>
            </a:endParaRPr>
          </a:p>
          <a:p>
            <a:pPr indent="0" lvl="0" marL="0" rtl="0" algn="ctr">
              <a:lnSpc>
                <a:spcPct val="85000"/>
              </a:lnSpc>
              <a:spcBef>
                <a:spcPts val="0"/>
              </a:spcBef>
              <a:spcAft>
                <a:spcPts val="0"/>
              </a:spcAft>
              <a:buClr>
                <a:srgbClr val="002060"/>
              </a:buClr>
              <a:buSzPct val="100000"/>
              <a:buFont typeface="Arial"/>
              <a:buNone/>
            </a:pPr>
            <a:r>
              <a:rPr b="1" lang="en-IN" sz="4800">
                <a:solidFill>
                  <a:srgbClr val="002060"/>
                </a:solidFill>
                <a:latin typeface="Arial"/>
                <a:ea typeface="Arial"/>
                <a:cs typeface="Arial"/>
                <a:sym typeface="Arial"/>
              </a:rPr>
              <a:t>(for educational purposes only)</a:t>
            </a:r>
            <a:endParaRPr b="1" sz="4800">
              <a:solidFill>
                <a:srgbClr val="002060"/>
              </a:solidFill>
              <a:latin typeface="Arial"/>
              <a:ea typeface="Arial"/>
              <a:cs typeface="Arial"/>
              <a:sym typeface="Arial"/>
            </a:endParaRPr>
          </a:p>
        </p:txBody>
      </p:sp>
      <p:sp>
        <p:nvSpPr>
          <p:cNvPr id="107" name="Google Shape;107;p13"/>
          <p:cNvSpPr txBox="1"/>
          <p:nvPr>
            <p:ph idx="1" type="subTitle"/>
          </p:nvPr>
        </p:nvSpPr>
        <p:spPr>
          <a:xfrm>
            <a:off x="0" y="4484914"/>
            <a:ext cx="12192000" cy="1785300"/>
          </a:xfrm>
          <a:prstGeom prst="rect">
            <a:avLst/>
          </a:prstGeom>
          <a:noFill/>
          <a:ln>
            <a:noFill/>
          </a:ln>
        </p:spPr>
        <p:txBody>
          <a:bodyPr anchorCtr="0" anchor="t" bIns="45700" lIns="91425" spcFirstLastPara="1" rIns="91425" wrap="square" tIns="45700">
            <a:normAutofit fontScale="70000" lnSpcReduction="20000"/>
          </a:bodyPr>
          <a:lstStyle/>
          <a:p>
            <a:pPr indent="-2232025" lvl="0" marL="3402013" rtl="0" algn="l">
              <a:lnSpc>
                <a:spcPct val="90000"/>
              </a:lnSpc>
              <a:spcBef>
                <a:spcPts val="0"/>
              </a:spcBef>
              <a:spcAft>
                <a:spcPts val="0"/>
              </a:spcAft>
              <a:buSzPct val="100000"/>
              <a:buNone/>
            </a:pPr>
            <a:r>
              <a:rPr b="1" lang="en-IN" u="sng">
                <a:solidFill>
                  <a:srgbClr val="002060"/>
                </a:solidFill>
                <a:latin typeface="Arial"/>
                <a:ea typeface="Arial"/>
                <a:cs typeface="Arial"/>
                <a:sym typeface="Arial"/>
              </a:rPr>
              <a:t>PROJECT TEAM MEMBERS</a:t>
            </a:r>
            <a:r>
              <a:rPr b="1" lang="en-IN">
                <a:solidFill>
                  <a:schemeClr val="dk1"/>
                </a:solidFill>
                <a:latin typeface="Arial"/>
                <a:ea typeface="Arial"/>
                <a:cs typeface="Arial"/>
                <a:sym typeface="Arial"/>
              </a:rPr>
              <a:t>				              </a:t>
            </a:r>
            <a:r>
              <a:rPr b="1" lang="en-IN" u="sng">
                <a:solidFill>
                  <a:srgbClr val="002060"/>
                </a:solidFill>
                <a:latin typeface="Arial"/>
                <a:ea typeface="Arial"/>
                <a:cs typeface="Arial"/>
                <a:sym typeface="Arial"/>
              </a:rPr>
              <a:t>NAME OF SUPERVISOR</a:t>
            </a:r>
            <a:endParaRPr/>
          </a:p>
          <a:p>
            <a:pPr indent="-2232025" lvl="0" marL="3402012" rtl="0" algn="l">
              <a:lnSpc>
                <a:spcPct val="90000"/>
              </a:lnSpc>
              <a:spcBef>
                <a:spcPts val="1400"/>
              </a:spcBef>
              <a:spcAft>
                <a:spcPts val="0"/>
              </a:spcAft>
              <a:buSzPct val="94381"/>
              <a:buNone/>
            </a:pPr>
            <a:r>
              <a:rPr lang="en-IN" sz="2542">
                <a:solidFill>
                  <a:schemeClr val="dk1"/>
                </a:solidFill>
                <a:latin typeface="Arial"/>
                <a:ea typeface="Arial"/>
                <a:cs typeface="Arial"/>
                <a:sym typeface="Arial"/>
              </a:rPr>
              <a:t>1. Pushpesh Raj (BT18ECE072)</a:t>
            </a:r>
            <a:r>
              <a:rPr lang="en-IN" sz="2542"/>
              <a:t>					</a:t>
            </a:r>
            <a:r>
              <a:rPr lang="en-IN" sz="2542">
                <a:solidFill>
                  <a:schemeClr val="dk1"/>
                </a:solidFill>
                <a:latin typeface="Arial"/>
                <a:ea typeface="Arial"/>
                <a:cs typeface="Arial"/>
                <a:sym typeface="Arial"/>
              </a:rPr>
              <a:t>Dr</a:t>
            </a:r>
            <a:r>
              <a:rPr lang="en-IN" sz="2542">
                <a:solidFill>
                  <a:schemeClr val="dk1"/>
                </a:solidFill>
                <a:latin typeface="Arial"/>
                <a:ea typeface="Arial"/>
                <a:cs typeface="Arial"/>
                <a:sym typeface="Arial"/>
              </a:rPr>
              <a:t>. Anamika Singh</a:t>
            </a:r>
            <a:endParaRPr sz="2542"/>
          </a:p>
          <a:p>
            <a:pPr indent="-2232025" lvl="0" marL="3402013" rtl="0" algn="l">
              <a:lnSpc>
                <a:spcPct val="90000"/>
              </a:lnSpc>
              <a:spcBef>
                <a:spcPts val="1400"/>
              </a:spcBef>
              <a:spcAft>
                <a:spcPts val="0"/>
              </a:spcAft>
              <a:buSzPct val="94381"/>
              <a:buNone/>
            </a:pPr>
            <a:r>
              <a:rPr lang="en-IN" sz="2542">
                <a:solidFill>
                  <a:schemeClr val="dk1"/>
                </a:solidFill>
                <a:latin typeface="Arial"/>
                <a:ea typeface="Arial"/>
                <a:cs typeface="Arial"/>
                <a:sym typeface="Arial"/>
              </a:rPr>
              <a:t>2. Mayank Bumb (BT18ECE111)</a:t>
            </a:r>
            <a:endParaRPr sz="2542"/>
          </a:p>
          <a:p>
            <a:pPr indent="-2232025" lvl="0" marL="3402012" rtl="0" algn="l">
              <a:lnSpc>
                <a:spcPct val="90000"/>
              </a:lnSpc>
              <a:spcBef>
                <a:spcPts val="1400"/>
              </a:spcBef>
              <a:spcAft>
                <a:spcPts val="0"/>
              </a:spcAft>
              <a:buSzPct val="94381"/>
              <a:buNone/>
            </a:pPr>
            <a:r>
              <a:rPr lang="en-IN" sz="2542">
                <a:solidFill>
                  <a:schemeClr val="dk1"/>
                </a:solidFill>
                <a:latin typeface="Arial"/>
                <a:ea typeface="Arial"/>
                <a:cs typeface="Arial"/>
                <a:sym typeface="Arial"/>
              </a:rPr>
              <a:t>3</a:t>
            </a:r>
            <a:r>
              <a:rPr lang="en-IN" sz="2542">
                <a:solidFill>
                  <a:schemeClr val="dk1"/>
                </a:solidFill>
                <a:latin typeface="Arial"/>
                <a:ea typeface="Arial"/>
                <a:cs typeface="Arial"/>
                <a:sym typeface="Arial"/>
              </a:rPr>
              <a:t>. Ramisetti Sai Mounish (BT18ECE131)</a:t>
            </a:r>
            <a:endParaRPr sz="2542">
              <a:solidFill>
                <a:schemeClr val="dk1"/>
              </a:solidFill>
              <a:latin typeface="Arial"/>
              <a:ea typeface="Arial"/>
              <a:cs typeface="Arial"/>
              <a:sym typeface="Arial"/>
            </a:endParaRPr>
          </a:p>
          <a:p>
            <a:pPr indent="-2232025" lvl="0" marL="3402012" rtl="0" algn="l">
              <a:spcBef>
                <a:spcPts val="1400"/>
              </a:spcBef>
              <a:spcAft>
                <a:spcPts val="0"/>
              </a:spcAft>
              <a:buClr>
                <a:schemeClr val="dk1"/>
              </a:buClr>
              <a:buSzPct val="94381"/>
              <a:buFont typeface="Arial"/>
              <a:buNone/>
            </a:pPr>
            <a:r>
              <a:rPr lang="en-IN" sz="2542">
                <a:solidFill>
                  <a:schemeClr val="dk1"/>
                </a:solidFill>
                <a:latin typeface="Arial"/>
                <a:ea typeface="Arial"/>
                <a:cs typeface="Arial"/>
                <a:sym typeface="Arial"/>
              </a:rPr>
              <a:t>4. </a:t>
            </a:r>
            <a:r>
              <a:rPr lang="en-IN" sz="2542">
                <a:solidFill>
                  <a:schemeClr val="dk1"/>
                </a:solidFill>
                <a:latin typeface="Arial"/>
                <a:ea typeface="Arial"/>
                <a:cs typeface="Arial"/>
                <a:sym typeface="Arial"/>
              </a:rPr>
              <a:t>Abdul Majid Khan (BT18ECE135)</a:t>
            </a:r>
            <a:endParaRPr sz="2542">
              <a:solidFill>
                <a:schemeClr val="dk1"/>
              </a:solidFill>
              <a:latin typeface="Arial"/>
              <a:ea typeface="Arial"/>
              <a:cs typeface="Arial"/>
              <a:sym typeface="Arial"/>
            </a:endParaRPr>
          </a:p>
        </p:txBody>
      </p:sp>
      <p:sp>
        <p:nvSpPr>
          <p:cNvPr id="108" name="Google Shape;108;p13"/>
          <p:cNvSpPr/>
          <p:nvPr/>
        </p:nvSpPr>
        <p:spPr>
          <a:xfrm>
            <a:off x="147917" y="1811444"/>
            <a:ext cx="12192000" cy="10156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2000" u="none" cap="none" strike="noStrike">
                <a:solidFill>
                  <a:schemeClr val="dk1"/>
                </a:solidFill>
                <a:latin typeface="Arial"/>
                <a:ea typeface="Arial"/>
                <a:cs typeface="Arial"/>
                <a:sym typeface="Arial"/>
              </a:rPr>
              <a:t>Project Phase II (ECD40</a:t>
            </a:r>
            <a:r>
              <a:rPr b="1" lang="en-IN" sz="2000">
                <a:solidFill>
                  <a:schemeClr val="dk1"/>
                </a:solidFill>
              </a:rPr>
              <a:t>2</a:t>
            </a:r>
            <a:r>
              <a:rPr b="1" i="0" lang="en-IN" sz="2000" u="none" cap="none" strike="noStrike">
                <a:solidFill>
                  <a:schemeClr val="dk1"/>
                </a:solidFill>
                <a:latin typeface="Arial"/>
                <a:ea typeface="Arial"/>
                <a:cs typeface="Arial"/>
                <a:sym typeface="Arial"/>
              </a:rPr>
              <a:t>)</a:t>
            </a:r>
            <a:endParaRPr/>
          </a:p>
          <a:p>
            <a:pPr indent="0" lvl="0" marL="0" marR="0" rtl="0" algn="ctr">
              <a:spcBef>
                <a:spcPts val="0"/>
              </a:spcBef>
              <a:spcAft>
                <a:spcPts val="0"/>
              </a:spcAft>
              <a:buNone/>
            </a:pPr>
            <a:r>
              <a:rPr b="1" lang="en-IN" sz="2000">
                <a:solidFill>
                  <a:schemeClr val="dk1"/>
                </a:solidFill>
              </a:rPr>
              <a:t>Evaluation 3</a:t>
            </a:r>
            <a:r>
              <a:rPr b="1" i="0" lang="en-IN" sz="2000" u="none" cap="none" strike="noStrike">
                <a:solidFill>
                  <a:schemeClr val="dk1"/>
                </a:solidFill>
                <a:latin typeface="Arial"/>
                <a:ea typeface="Arial"/>
                <a:cs typeface="Arial"/>
                <a:sym typeface="Arial"/>
              </a:rPr>
              <a:t> </a:t>
            </a:r>
            <a:r>
              <a:rPr b="1" lang="en-IN" sz="2000">
                <a:solidFill>
                  <a:schemeClr val="dk1"/>
                </a:solidFill>
              </a:rPr>
              <a:t>(May 9th</a:t>
            </a:r>
            <a:r>
              <a:rPr b="1" i="0" lang="en-IN" sz="2000" u="none" cap="none" strike="noStrike">
                <a:solidFill>
                  <a:schemeClr val="dk1"/>
                </a:solidFill>
                <a:latin typeface="Arial"/>
                <a:ea typeface="Arial"/>
                <a:cs typeface="Arial"/>
                <a:sym typeface="Arial"/>
              </a:rPr>
              <a:t>, 2021 , </a:t>
            </a:r>
            <a:r>
              <a:rPr b="1" lang="en-IN" sz="2000">
                <a:solidFill>
                  <a:schemeClr val="dk1"/>
                </a:solidFill>
              </a:rPr>
              <a:t>Monday</a:t>
            </a:r>
            <a:r>
              <a:rPr b="1" i="0" lang="en-IN" sz="2000" u="none" cap="none" strike="noStrike">
                <a:solidFill>
                  <a:schemeClr val="dk1"/>
                </a:solidFill>
                <a:latin typeface="Arial"/>
                <a:ea typeface="Arial"/>
                <a:cs typeface="Arial"/>
                <a:sym typeface="Arial"/>
              </a:rPr>
              <a:t>)</a:t>
            </a:r>
            <a:br>
              <a:rPr b="1" i="0" lang="en-IN" sz="2000" u="none" cap="none" strike="noStrike">
                <a:solidFill>
                  <a:schemeClr val="dk1"/>
                </a:solidFill>
                <a:latin typeface="Arial"/>
                <a:ea typeface="Arial"/>
                <a:cs typeface="Arial"/>
                <a:sym typeface="Arial"/>
              </a:rPr>
            </a:br>
            <a:endParaRPr b="0" i="0" sz="2000" u="none" cap="none" strike="noStrike">
              <a:solidFill>
                <a:schemeClr val="dk1"/>
              </a:solidFill>
              <a:latin typeface="Calibri"/>
              <a:ea typeface="Calibri"/>
              <a:cs typeface="Calibri"/>
              <a:sym typeface="Calibri"/>
            </a:endParaRPr>
          </a:p>
        </p:txBody>
      </p:sp>
      <p:pic>
        <p:nvPicPr>
          <p:cNvPr id="109" name="Google Shape;109;p13"/>
          <p:cNvPicPr preferRelativeResize="0"/>
          <p:nvPr/>
        </p:nvPicPr>
        <p:blipFill rotWithShape="1">
          <a:blip r:embed="rId4">
            <a:alphaModFix/>
          </a:blip>
          <a:srcRect b="0" l="0" r="0" t="0"/>
          <a:stretch/>
        </p:blipFill>
        <p:spPr>
          <a:xfrm>
            <a:off x="5512864" y="2478042"/>
            <a:ext cx="1677259" cy="184743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2"/>
          <p:cNvSpPr txBox="1"/>
          <p:nvPr>
            <p:ph type="title"/>
          </p:nvPr>
        </p:nvSpPr>
        <p:spPr>
          <a:xfrm>
            <a:off x="1097275" y="573200"/>
            <a:ext cx="10058400" cy="798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a:solidFill>
                  <a:srgbClr val="B02C20"/>
                </a:solidFill>
              </a:rPr>
              <a:t>Continued…</a:t>
            </a:r>
            <a:endParaRPr>
              <a:solidFill>
                <a:srgbClr val="B02C20"/>
              </a:solidFill>
            </a:endParaRPr>
          </a:p>
        </p:txBody>
      </p:sp>
      <p:sp>
        <p:nvSpPr>
          <p:cNvPr id="295" name="Google Shape;295;p22"/>
          <p:cNvSpPr txBox="1"/>
          <p:nvPr>
            <p:ph idx="1" type="body"/>
          </p:nvPr>
        </p:nvSpPr>
        <p:spPr>
          <a:xfrm>
            <a:off x="1097275" y="1719625"/>
            <a:ext cx="10058400" cy="4176300"/>
          </a:xfrm>
          <a:prstGeom prst="rect">
            <a:avLst/>
          </a:prstGeom>
        </p:spPr>
        <p:txBody>
          <a:bodyPr anchorCtr="0" anchor="t" bIns="45700" lIns="0" spcFirstLastPara="1" rIns="0" wrap="square" tIns="45700">
            <a:normAutofit lnSpcReduction="10000"/>
          </a:bodyPr>
          <a:lstStyle/>
          <a:p>
            <a:pPr indent="-381000" lvl="0" marL="457200" rtl="0" algn="l">
              <a:lnSpc>
                <a:spcPct val="115000"/>
              </a:lnSpc>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The heading tags are taken individually and are divided as subtopic segments.</a:t>
            </a:r>
            <a:endParaRPr sz="2400">
              <a:solidFill>
                <a:schemeClr val="dk1"/>
              </a:solidFill>
              <a:latin typeface="Arial"/>
              <a:ea typeface="Arial"/>
              <a:cs typeface="Arial"/>
              <a:sym typeface="Arial"/>
            </a:endParaRPr>
          </a:p>
          <a:p>
            <a:pPr indent="-381000" lvl="0" marL="457200" rtl="0" algn="l">
              <a:lnSpc>
                <a:spcPct val="115000"/>
              </a:lnSpc>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Basically we are classifying the whole ppt into segments using these subtopics.</a:t>
            </a:r>
            <a:endParaRPr sz="2400">
              <a:solidFill>
                <a:schemeClr val="dk1"/>
              </a:solidFill>
              <a:latin typeface="Arial"/>
              <a:ea typeface="Arial"/>
              <a:cs typeface="Arial"/>
              <a:sym typeface="Arial"/>
            </a:endParaRPr>
          </a:p>
          <a:p>
            <a:pPr indent="-381000" lvl="0" marL="457200" rtl="0" algn="l">
              <a:lnSpc>
                <a:spcPct val="115000"/>
              </a:lnSpc>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Then for each of these segment we are extracting the paragraph as p tag and store it as a string.</a:t>
            </a:r>
            <a:endParaRPr sz="2400">
              <a:solidFill>
                <a:schemeClr val="dk1"/>
              </a:solidFill>
              <a:latin typeface="Arial"/>
              <a:ea typeface="Arial"/>
              <a:cs typeface="Arial"/>
              <a:sym typeface="Arial"/>
            </a:endParaRPr>
          </a:p>
          <a:p>
            <a:pPr indent="-381000" lvl="0" marL="457200" rtl="0" algn="l">
              <a:lnSpc>
                <a:spcPct val="115000"/>
              </a:lnSpc>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The next stage is cleaning these paragraph string as it contains several irregularities like numeric keyword for reference and black slash n as it is used in html to end the line.</a:t>
            </a:r>
            <a:endParaRPr sz="2400">
              <a:solidFill>
                <a:schemeClr val="dk1"/>
              </a:solidFill>
              <a:latin typeface="Arial"/>
              <a:ea typeface="Arial"/>
              <a:cs typeface="Arial"/>
              <a:sym typeface="Arial"/>
            </a:endParaRPr>
          </a:p>
          <a:p>
            <a:pPr indent="-381000" lvl="0" marL="457200" rtl="0" algn="l">
              <a:lnSpc>
                <a:spcPct val="115000"/>
              </a:lnSpc>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These paragraphs are main content which we process in our NLP part.</a:t>
            </a:r>
            <a:endParaRPr sz="24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3"/>
          <p:cNvSpPr txBox="1"/>
          <p:nvPr>
            <p:ph type="title"/>
          </p:nvPr>
        </p:nvSpPr>
        <p:spPr>
          <a:xfrm>
            <a:off x="1097275" y="573200"/>
            <a:ext cx="10058400" cy="798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a:solidFill>
                  <a:srgbClr val="B02C20"/>
                </a:solidFill>
              </a:rPr>
              <a:t>Continued…</a:t>
            </a:r>
            <a:endParaRPr>
              <a:solidFill>
                <a:srgbClr val="B02C20"/>
              </a:solidFill>
            </a:endParaRPr>
          </a:p>
        </p:txBody>
      </p:sp>
      <p:sp>
        <p:nvSpPr>
          <p:cNvPr id="302" name="Google Shape;302;p23"/>
          <p:cNvSpPr txBox="1"/>
          <p:nvPr>
            <p:ph idx="1" type="body"/>
          </p:nvPr>
        </p:nvSpPr>
        <p:spPr>
          <a:xfrm>
            <a:off x="1097275" y="1719625"/>
            <a:ext cx="10058400" cy="4442400"/>
          </a:xfrm>
          <a:prstGeom prst="rect">
            <a:avLst/>
          </a:prstGeom>
        </p:spPr>
        <p:txBody>
          <a:bodyPr anchorCtr="0" anchor="t" bIns="45700" lIns="0" spcFirstLastPara="1" rIns="0" wrap="square" tIns="45700">
            <a:normAutofit/>
          </a:bodyPr>
          <a:lstStyle/>
          <a:p>
            <a:pPr indent="-381000" lvl="0" marL="457200" rtl="0" algn="l">
              <a:lnSpc>
                <a:spcPct val="115000"/>
              </a:lnSpc>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Along with the paragraph we extract all the URLs of images using image attributes and anchor tags.</a:t>
            </a:r>
            <a:endParaRPr sz="2400">
              <a:solidFill>
                <a:schemeClr val="dk1"/>
              </a:solidFill>
              <a:latin typeface="Arial"/>
              <a:ea typeface="Arial"/>
              <a:cs typeface="Arial"/>
              <a:sym typeface="Arial"/>
            </a:endParaRPr>
          </a:p>
          <a:p>
            <a:pPr indent="-381000" lvl="0" marL="457200" rtl="0" algn="l">
              <a:lnSpc>
                <a:spcPct val="115000"/>
              </a:lnSpc>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We use these images url and append the image along with paragraph in the final ppt whose process will be explained later in this presentation.</a:t>
            </a:r>
            <a:endParaRPr sz="2400">
              <a:solidFill>
                <a:schemeClr val="dk1"/>
              </a:solidFill>
              <a:latin typeface="Arial"/>
              <a:ea typeface="Arial"/>
              <a:cs typeface="Arial"/>
              <a:sym typeface="Arial"/>
            </a:endParaRPr>
          </a:p>
          <a:p>
            <a:pPr indent="-381000" lvl="0" marL="457200" rtl="0" algn="l">
              <a:lnSpc>
                <a:spcPct val="115000"/>
              </a:lnSpc>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Along with the images, their description is also extracted using caption tag.</a:t>
            </a:r>
            <a:endParaRPr sz="2400">
              <a:solidFill>
                <a:schemeClr val="dk1"/>
              </a:solidFill>
              <a:latin typeface="Arial"/>
              <a:ea typeface="Arial"/>
              <a:cs typeface="Arial"/>
              <a:sym typeface="Arial"/>
            </a:endParaRPr>
          </a:p>
          <a:p>
            <a:pPr indent="-381000" lvl="0" marL="457200" rtl="0" algn="l">
              <a:lnSpc>
                <a:spcPct val="115000"/>
              </a:lnSpc>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All these information of each subsegment is passed further in the form of dictionary which we use later in this project.</a:t>
            </a:r>
            <a:endParaRPr sz="24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4"/>
          <p:cNvSpPr txBox="1"/>
          <p:nvPr>
            <p:ph type="title"/>
          </p:nvPr>
        </p:nvSpPr>
        <p:spPr>
          <a:xfrm>
            <a:off x="1097275" y="286600"/>
            <a:ext cx="10058400" cy="8190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sz="3000">
                <a:solidFill>
                  <a:srgbClr val="B02C20"/>
                </a:solidFill>
              </a:rPr>
              <a:t>Image of Input for Text extraction</a:t>
            </a:r>
            <a:endParaRPr sz="3000">
              <a:solidFill>
                <a:srgbClr val="B02C20"/>
              </a:solidFill>
            </a:endParaRPr>
          </a:p>
        </p:txBody>
      </p:sp>
      <p:sp>
        <p:nvSpPr>
          <p:cNvPr id="309" name="Google Shape;309;p24"/>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0" lvl="0" marL="0" rtl="0" algn="l">
              <a:spcBef>
                <a:spcPts val="1200"/>
              </a:spcBef>
              <a:spcAft>
                <a:spcPts val="200"/>
              </a:spcAft>
              <a:buNone/>
            </a:pPr>
            <a:r>
              <a:t/>
            </a:r>
            <a:endParaRPr/>
          </a:p>
        </p:txBody>
      </p:sp>
      <p:pic>
        <p:nvPicPr>
          <p:cNvPr id="310" name="Google Shape;310;p24"/>
          <p:cNvPicPr preferRelativeResize="0"/>
          <p:nvPr/>
        </p:nvPicPr>
        <p:blipFill>
          <a:blip r:embed="rId3">
            <a:alphaModFix/>
          </a:blip>
          <a:stretch>
            <a:fillRect/>
          </a:stretch>
        </p:blipFill>
        <p:spPr>
          <a:xfrm>
            <a:off x="1097275" y="1330650"/>
            <a:ext cx="10058400" cy="4728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5"/>
          <p:cNvSpPr txBox="1"/>
          <p:nvPr>
            <p:ph type="title"/>
          </p:nvPr>
        </p:nvSpPr>
        <p:spPr>
          <a:xfrm>
            <a:off x="1097275" y="286601"/>
            <a:ext cx="10058400" cy="7779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sz="3000">
                <a:solidFill>
                  <a:srgbClr val="B02C20"/>
                </a:solidFill>
              </a:rPr>
              <a:t>Output after classification of </a:t>
            </a:r>
            <a:r>
              <a:rPr lang="en-IN" sz="3000">
                <a:solidFill>
                  <a:srgbClr val="B02C20"/>
                </a:solidFill>
              </a:rPr>
              <a:t>extracted</a:t>
            </a:r>
            <a:r>
              <a:rPr lang="en-IN" sz="3000">
                <a:solidFill>
                  <a:srgbClr val="B02C20"/>
                </a:solidFill>
              </a:rPr>
              <a:t> text</a:t>
            </a:r>
            <a:endParaRPr sz="3000">
              <a:solidFill>
                <a:srgbClr val="B02C20"/>
              </a:solidFill>
            </a:endParaRPr>
          </a:p>
        </p:txBody>
      </p:sp>
      <p:sp>
        <p:nvSpPr>
          <p:cNvPr id="317" name="Google Shape;317;p25"/>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0" lvl="0" marL="0" rtl="0" algn="l">
              <a:spcBef>
                <a:spcPts val="1200"/>
              </a:spcBef>
              <a:spcAft>
                <a:spcPts val="200"/>
              </a:spcAft>
              <a:buNone/>
            </a:pPr>
            <a:r>
              <a:t/>
            </a:r>
            <a:endParaRPr/>
          </a:p>
        </p:txBody>
      </p:sp>
      <p:pic>
        <p:nvPicPr>
          <p:cNvPr id="318" name="Google Shape;318;p25"/>
          <p:cNvPicPr preferRelativeResize="0"/>
          <p:nvPr/>
        </p:nvPicPr>
        <p:blipFill>
          <a:blip r:embed="rId3">
            <a:alphaModFix/>
          </a:blip>
          <a:stretch>
            <a:fillRect/>
          </a:stretch>
        </p:blipFill>
        <p:spPr>
          <a:xfrm>
            <a:off x="1097275" y="1392075"/>
            <a:ext cx="10058401" cy="4710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26"/>
          <p:cNvPicPr preferRelativeResize="0"/>
          <p:nvPr/>
        </p:nvPicPr>
        <p:blipFill>
          <a:blip r:embed="rId3">
            <a:alphaModFix/>
          </a:blip>
          <a:stretch>
            <a:fillRect/>
          </a:stretch>
        </p:blipFill>
        <p:spPr>
          <a:xfrm>
            <a:off x="824550" y="696025"/>
            <a:ext cx="10542902" cy="1596800"/>
          </a:xfrm>
          <a:prstGeom prst="rect">
            <a:avLst/>
          </a:prstGeom>
          <a:noFill/>
          <a:ln>
            <a:noFill/>
          </a:ln>
        </p:spPr>
      </p:pic>
      <p:sp>
        <p:nvSpPr>
          <p:cNvPr id="325" name="Google Shape;325;p26"/>
          <p:cNvSpPr txBox="1"/>
          <p:nvPr/>
        </p:nvSpPr>
        <p:spPr>
          <a:xfrm>
            <a:off x="4690763" y="2700975"/>
            <a:ext cx="372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000">
                <a:latin typeface="Calibri"/>
                <a:ea typeface="Calibri"/>
                <a:cs typeface="Calibri"/>
                <a:sym typeface="Calibri"/>
              </a:rPr>
              <a:t>Screenshot 1</a:t>
            </a:r>
            <a:endParaRPr b="1" sz="2000">
              <a:latin typeface="Calibri"/>
              <a:ea typeface="Calibri"/>
              <a:cs typeface="Calibri"/>
              <a:sym typeface="Calibri"/>
            </a:endParaRPr>
          </a:p>
        </p:txBody>
      </p:sp>
      <p:sp>
        <p:nvSpPr>
          <p:cNvPr id="326" name="Google Shape;326;p26"/>
          <p:cNvSpPr txBox="1"/>
          <p:nvPr/>
        </p:nvSpPr>
        <p:spPr>
          <a:xfrm>
            <a:off x="4690775" y="5296775"/>
            <a:ext cx="3726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800">
                <a:latin typeface="Calibri"/>
                <a:ea typeface="Calibri"/>
                <a:cs typeface="Calibri"/>
                <a:sym typeface="Calibri"/>
              </a:rPr>
              <a:t>Screenshot 2</a:t>
            </a:r>
            <a:endParaRPr b="1" sz="1800">
              <a:latin typeface="Calibri"/>
              <a:ea typeface="Calibri"/>
              <a:cs typeface="Calibri"/>
              <a:sym typeface="Calibri"/>
            </a:endParaRPr>
          </a:p>
        </p:txBody>
      </p:sp>
      <p:pic>
        <p:nvPicPr>
          <p:cNvPr id="327" name="Google Shape;327;p26"/>
          <p:cNvPicPr preferRelativeResize="0"/>
          <p:nvPr/>
        </p:nvPicPr>
        <p:blipFill>
          <a:blip r:embed="rId4">
            <a:alphaModFix/>
          </a:blip>
          <a:stretch>
            <a:fillRect/>
          </a:stretch>
        </p:blipFill>
        <p:spPr>
          <a:xfrm>
            <a:off x="962175" y="3337250"/>
            <a:ext cx="10405276" cy="14266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2" name="Shape 332"/>
        <p:cNvGrpSpPr/>
        <p:nvPr/>
      </p:nvGrpSpPr>
      <p:grpSpPr>
        <a:xfrm>
          <a:off x="0" y="0"/>
          <a:ext cx="0" cy="0"/>
          <a:chOff x="0" y="0"/>
          <a:chExt cx="0" cy="0"/>
        </a:xfrm>
      </p:grpSpPr>
      <p:sp>
        <p:nvSpPr>
          <p:cNvPr id="333" name="Google Shape;333;p27"/>
          <p:cNvSpPr txBox="1"/>
          <p:nvPr/>
        </p:nvSpPr>
        <p:spPr>
          <a:xfrm>
            <a:off x="1197200" y="776975"/>
            <a:ext cx="99441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4400">
                <a:solidFill>
                  <a:srgbClr val="B02C20"/>
                </a:solidFill>
                <a:latin typeface="Calibri"/>
                <a:ea typeface="Calibri"/>
                <a:cs typeface="Calibri"/>
                <a:sym typeface="Calibri"/>
              </a:rPr>
              <a:t>Extraction from Pdf (given by user)</a:t>
            </a:r>
            <a:endParaRPr b="1" sz="4400">
              <a:solidFill>
                <a:srgbClr val="B02C20"/>
              </a:solidFill>
              <a:latin typeface="Calibri"/>
              <a:ea typeface="Calibri"/>
              <a:cs typeface="Calibri"/>
              <a:sym typeface="Calibri"/>
            </a:endParaRPr>
          </a:p>
        </p:txBody>
      </p:sp>
      <p:pic>
        <p:nvPicPr>
          <p:cNvPr id="334" name="Google Shape;334;p27"/>
          <p:cNvPicPr preferRelativeResize="0"/>
          <p:nvPr/>
        </p:nvPicPr>
        <p:blipFill>
          <a:blip r:embed="rId3">
            <a:alphaModFix/>
          </a:blip>
          <a:stretch>
            <a:fillRect/>
          </a:stretch>
        </p:blipFill>
        <p:spPr>
          <a:xfrm>
            <a:off x="909875" y="1874900"/>
            <a:ext cx="4842651" cy="4184700"/>
          </a:xfrm>
          <a:prstGeom prst="rect">
            <a:avLst/>
          </a:prstGeom>
          <a:noFill/>
          <a:ln>
            <a:noFill/>
          </a:ln>
        </p:spPr>
      </p:pic>
      <p:pic>
        <p:nvPicPr>
          <p:cNvPr id="335" name="Google Shape;335;p27"/>
          <p:cNvPicPr preferRelativeResize="0"/>
          <p:nvPr/>
        </p:nvPicPr>
        <p:blipFill>
          <a:blip r:embed="rId4">
            <a:alphaModFix/>
          </a:blip>
          <a:stretch>
            <a:fillRect/>
          </a:stretch>
        </p:blipFill>
        <p:spPr>
          <a:xfrm>
            <a:off x="5752526" y="1975525"/>
            <a:ext cx="6134674" cy="2139672"/>
          </a:xfrm>
          <a:prstGeom prst="rect">
            <a:avLst/>
          </a:prstGeom>
          <a:noFill/>
          <a:ln>
            <a:noFill/>
          </a:ln>
        </p:spPr>
      </p:pic>
      <p:sp>
        <p:nvSpPr>
          <p:cNvPr id="336" name="Google Shape;336;p27"/>
          <p:cNvSpPr txBox="1"/>
          <p:nvPr/>
        </p:nvSpPr>
        <p:spPr>
          <a:xfrm>
            <a:off x="5895825" y="4340000"/>
            <a:ext cx="589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000">
                <a:latin typeface="Calibri"/>
                <a:ea typeface="Calibri"/>
                <a:cs typeface="Calibri"/>
                <a:sym typeface="Calibri"/>
              </a:rPr>
              <a:t>Screenshot of output of text extracted from pdf</a:t>
            </a:r>
            <a:endParaRPr b="1" sz="20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8"/>
          <p:cNvSpPr txBox="1"/>
          <p:nvPr/>
        </p:nvSpPr>
        <p:spPr>
          <a:xfrm>
            <a:off x="1197200" y="776975"/>
            <a:ext cx="99441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4400">
                <a:solidFill>
                  <a:srgbClr val="B02C20"/>
                </a:solidFill>
                <a:latin typeface="Calibri"/>
                <a:ea typeface="Calibri"/>
                <a:cs typeface="Calibri"/>
                <a:sym typeface="Calibri"/>
              </a:rPr>
              <a:t>Image Scraping</a:t>
            </a:r>
            <a:endParaRPr b="1" sz="4400">
              <a:solidFill>
                <a:srgbClr val="B02C20"/>
              </a:solidFill>
              <a:latin typeface="Calibri"/>
              <a:ea typeface="Calibri"/>
              <a:cs typeface="Calibri"/>
              <a:sym typeface="Calibri"/>
            </a:endParaRPr>
          </a:p>
        </p:txBody>
      </p:sp>
      <p:sp>
        <p:nvSpPr>
          <p:cNvPr id="343" name="Google Shape;343;p28"/>
          <p:cNvSpPr txBox="1"/>
          <p:nvPr/>
        </p:nvSpPr>
        <p:spPr>
          <a:xfrm>
            <a:off x="1435075" y="2019100"/>
            <a:ext cx="9328200" cy="38790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Font typeface="Calibri"/>
              <a:buChar char="➢"/>
            </a:pPr>
            <a:r>
              <a:rPr lang="en-IN" sz="2300">
                <a:latin typeface="Calibri"/>
                <a:ea typeface="Calibri"/>
                <a:cs typeface="Calibri"/>
                <a:sym typeface="Calibri"/>
              </a:rPr>
              <a:t>The images in the Wikipedia page can be extracted using  BeautifulSoup. </a:t>
            </a:r>
            <a:endParaRPr sz="23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IN" sz="2300">
                <a:latin typeface="Calibri"/>
                <a:ea typeface="Calibri"/>
                <a:cs typeface="Calibri"/>
                <a:sym typeface="Calibri"/>
              </a:rPr>
              <a:t>A function is built using urlopen(), BeautifulSoup(), and soup.find_all() to get urls of images in a list.</a:t>
            </a:r>
            <a:endParaRPr sz="23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IN" sz="2300">
                <a:latin typeface="Calibri"/>
                <a:ea typeface="Calibri"/>
                <a:cs typeface="Calibri"/>
                <a:sym typeface="Calibri"/>
              </a:rPr>
              <a:t>The ‘soup’ in soup.find_all is obtained using BeautifulSoup.</a:t>
            </a:r>
            <a:endParaRPr sz="23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IN" sz="2300">
                <a:latin typeface="Calibri"/>
                <a:ea typeface="Calibri"/>
                <a:cs typeface="Calibri"/>
                <a:sym typeface="Calibri"/>
              </a:rPr>
              <a:t>Soup.find_all has many parameters(search terms) of which the most important ones are Tag name and Class_.</a:t>
            </a:r>
            <a:endParaRPr sz="23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IN" sz="2300">
                <a:latin typeface="Calibri"/>
                <a:ea typeface="Calibri"/>
                <a:cs typeface="Calibri"/>
                <a:sym typeface="Calibri"/>
              </a:rPr>
              <a:t>As far as images are concerned the search terms are “a” and class_=”image”.</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IN" sz="2300">
                <a:latin typeface="Calibri"/>
                <a:ea typeface="Calibri"/>
                <a:cs typeface="Calibri"/>
                <a:sym typeface="Calibri"/>
              </a:rPr>
              <a:t>From the urls obtained from find_all method, only those that contain ‘src’ attribute are to be appended in the URL list.</a:t>
            </a:r>
            <a:endParaRPr sz="23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9"/>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b="1" lang="en-IN" sz="4400">
                <a:solidFill>
                  <a:srgbClr val="B02C20"/>
                </a:solidFill>
              </a:rPr>
              <a:t>Image Scraping (Along with Caption)</a:t>
            </a:r>
            <a:endParaRPr b="1" sz="4400">
              <a:solidFill>
                <a:srgbClr val="B02C20"/>
              </a:solidFill>
            </a:endParaRPr>
          </a:p>
        </p:txBody>
      </p:sp>
      <p:sp>
        <p:nvSpPr>
          <p:cNvPr id="350" name="Google Shape;350;p29"/>
          <p:cNvSpPr txBox="1"/>
          <p:nvPr>
            <p:ph idx="1" type="body"/>
          </p:nvPr>
        </p:nvSpPr>
        <p:spPr>
          <a:xfrm>
            <a:off x="1097275" y="1845732"/>
            <a:ext cx="10058400" cy="842400"/>
          </a:xfrm>
          <a:prstGeom prst="rect">
            <a:avLst/>
          </a:prstGeom>
        </p:spPr>
        <p:txBody>
          <a:bodyPr anchorCtr="0" anchor="t" bIns="45700" lIns="0" spcFirstLastPara="1" rIns="0" wrap="square" tIns="45700">
            <a:normAutofit/>
          </a:bodyPr>
          <a:lstStyle/>
          <a:p>
            <a:pPr indent="-361950" lvl="0" marL="457200" rtl="0" algn="l">
              <a:spcBef>
                <a:spcPts val="1200"/>
              </a:spcBef>
              <a:spcAft>
                <a:spcPts val="0"/>
              </a:spcAft>
              <a:buClr>
                <a:schemeClr val="dk1"/>
              </a:buClr>
              <a:buSzPts val="2100"/>
              <a:buChar char="➢"/>
            </a:pPr>
            <a:r>
              <a:rPr lang="en-IN" sz="2100"/>
              <a:t>From the above process we can get the image or its URL but we need the caption(image description) too!</a:t>
            </a:r>
            <a:endParaRPr sz="2100"/>
          </a:p>
        </p:txBody>
      </p:sp>
      <p:pic>
        <p:nvPicPr>
          <p:cNvPr id="351" name="Google Shape;351;p29"/>
          <p:cNvPicPr preferRelativeResize="0"/>
          <p:nvPr/>
        </p:nvPicPr>
        <p:blipFill>
          <a:blip r:embed="rId3">
            <a:alphaModFix/>
          </a:blip>
          <a:stretch>
            <a:fillRect/>
          </a:stretch>
        </p:blipFill>
        <p:spPr>
          <a:xfrm>
            <a:off x="9633175" y="2571882"/>
            <a:ext cx="1590675" cy="3648075"/>
          </a:xfrm>
          <a:prstGeom prst="rect">
            <a:avLst/>
          </a:prstGeom>
          <a:noFill/>
          <a:ln>
            <a:noFill/>
          </a:ln>
        </p:spPr>
      </p:pic>
      <p:sp>
        <p:nvSpPr>
          <p:cNvPr id="352" name="Google Shape;352;p29"/>
          <p:cNvSpPr txBox="1"/>
          <p:nvPr/>
        </p:nvSpPr>
        <p:spPr>
          <a:xfrm>
            <a:off x="1031600" y="2441100"/>
            <a:ext cx="8499900" cy="4063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Calibri"/>
              <a:buChar char="➢"/>
            </a:pPr>
            <a:r>
              <a:rPr lang="en-IN" sz="2100">
                <a:latin typeface="Calibri"/>
                <a:ea typeface="Calibri"/>
                <a:cs typeface="Calibri"/>
                <a:sym typeface="Calibri"/>
              </a:rPr>
              <a:t>From the adjacent figure, “3+2 = 5 with apples, a popular choice in textbooks” is the image description and we need to extract this along with image.</a:t>
            </a:r>
            <a:endParaRPr sz="2100">
              <a:latin typeface="Calibri"/>
              <a:ea typeface="Calibri"/>
              <a:cs typeface="Calibri"/>
              <a:sym typeface="Calibri"/>
            </a:endParaRPr>
          </a:p>
          <a:p>
            <a:pPr indent="-361950" lvl="0" marL="457200" rtl="0" algn="l">
              <a:spcBef>
                <a:spcPts val="0"/>
              </a:spcBef>
              <a:spcAft>
                <a:spcPts val="0"/>
              </a:spcAft>
              <a:buSzPts val="2100"/>
              <a:buFont typeface="Calibri"/>
              <a:buChar char="➢"/>
            </a:pPr>
            <a:r>
              <a:rPr lang="en-IN" sz="2100">
                <a:latin typeface="Calibri"/>
                <a:ea typeface="Calibri"/>
                <a:cs typeface="Calibri"/>
                <a:sym typeface="Calibri"/>
              </a:rPr>
              <a:t>So firstly we need to collect urls of all the image descriptions in a list along with the image URL list.</a:t>
            </a:r>
            <a:endParaRPr sz="2100">
              <a:latin typeface="Calibri"/>
              <a:ea typeface="Calibri"/>
              <a:cs typeface="Calibri"/>
              <a:sym typeface="Calibri"/>
            </a:endParaRPr>
          </a:p>
          <a:p>
            <a:pPr indent="-361950" lvl="0" marL="457200" rtl="0" algn="l">
              <a:spcBef>
                <a:spcPts val="0"/>
              </a:spcBef>
              <a:spcAft>
                <a:spcPts val="0"/>
              </a:spcAft>
              <a:buSzPts val="2100"/>
              <a:buFont typeface="Calibri"/>
              <a:buChar char="➢"/>
            </a:pPr>
            <a:r>
              <a:rPr lang="en-IN" sz="2100">
                <a:latin typeface="Calibri"/>
                <a:ea typeface="Calibri"/>
                <a:cs typeface="Calibri"/>
                <a:sym typeface="Calibri"/>
              </a:rPr>
              <a:t>Just like extraction of image URLs, we use ‘soup.find_all’ with “div” as head and “thumbinner” as class to extract the image descriptions of all the images i.e. “div” and class_=”thumbinner” are the parameters in soup.find_all. </a:t>
            </a:r>
            <a:endParaRPr sz="2100">
              <a:latin typeface="Calibri"/>
              <a:ea typeface="Calibri"/>
              <a:cs typeface="Calibri"/>
              <a:sym typeface="Calibri"/>
            </a:endParaRPr>
          </a:p>
          <a:p>
            <a:pPr indent="-361950" lvl="0" marL="457200" rtl="0" algn="l">
              <a:spcBef>
                <a:spcPts val="0"/>
              </a:spcBef>
              <a:spcAft>
                <a:spcPts val="0"/>
              </a:spcAft>
              <a:buSzPts val="2100"/>
              <a:buFont typeface="Calibri"/>
              <a:buChar char="➢"/>
            </a:pPr>
            <a:r>
              <a:rPr lang="en-IN" sz="2100">
                <a:latin typeface="Calibri"/>
                <a:ea typeface="Calibri"/>
                <a:cs typeface="Calibri"/>
                <a:sym typeface="Calibri"/>
              </a:rPr>
              <a:t>Now we have a list with all the image urls and another list with all the captions.</a:t>
            </a:r>
            <a:endParaRPr sz="2100">
              <a:latin typeface="Calibri"/>
              <a:ea typeface="Calibri"/>
              <a:cs typeface="Calibri"/>
              <a:sym typeface="Calibri"/>
            </a:endParaRPr>
          </a:p>
          <a:p>
            <a:pPr indent="0" lvl="0" marL="0" rtl="0" algn="l">
              <a:spcBef>
                <a:spcPts val="0"/>
              </a:spcBef>
              <a:spcAft>
                <a:spcPts val="0"/>
              </a:spcAft>
              <a:buNone/>
            </a:pPr>
            <a:r>
              <a:t/>
            </a:r>
            <a:endParaRPr sz="2100">
              <a:latin typeface="Calibri"/>
              <a:ea typeface="Calibri"/>
              <a:cs typeface="Calibri"/>
              <a:sym typeface="Calibri"/>
            </a:endParaRPr>
          </a:p>
        </p:txBody>
      </p:sp>
      <p:sp>
        <p:nvSpPr>
          <p:cNvPr id="353" name="Google Shape;353;p29"/>
          <p:cNvSpPr/>
          <p:nvPr/>
        </p:nvSpPr>
        <p:spPr>
          <a:xfrm>
            <a:off x="9431500" y="5205725"/>
            <a:ext cx="1868400" cy="1014300"/>
          </a:xfrm>
          <a:prstGeom prst="rect">
            <a:avLst/>
          </a:prstGeom>
          <a:noFill/>
          <a:ln cap="flat" cmpd="sng" w="76200">
            <a:solidFill>
              <a:srgbClr val="D8382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0"/>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lnSpc>
                <a:spcPct val="100000"/>
              </a:lnSpc>
              <a:spcBef>
                <a:spcPts val="0"/>
              </a:spcBef>
              <a:spcAft>
                <a:spcPts val="0"/>
              </a:spcAft>
              <a:buNone/>
            </a:pPr>
            <a:r>
              <a:rPr b="1" lang="en-IN" sz="4400">
                <a:solidFill>
                  <a:srgbClr val="B02C20"/>
                </a:solidFill>
              </a:rPr>
              <a:t>Image Scraping </a:t>
            </a:r>
            <a:endParaRPr b="1" sz="4400">
              <a:solidFill>
                <a:srgbClr val="B02C20"/>
              </a:solidFill>
            </a:endParaRPr>
          </a:p>
          <a:p>
            <a:pPr indent="0" lvl="0" marL="0" rtl="0" algn="l">
              <a:lnSpc>
                <a:spcPct val="100000"/>
              </a:lnSpc>
              <a:spcBef>
                <a:spcPts val="0"/>
              </a:spcBef>
              <a:spcAft>
                <a:spcPts val="0"/>
              </a:spcAft>
              <a:buNone/>
            </a:pPr>
            <a:r>
              <a:rPr b="1" lang="en-IN" sz="4400">
                <a:solidFill>
                  <a:srgbClr val="B02C20"/>
                </a:solidFill>
              </a:rPr>
              <a:t>(Joining image and caption)</a:t>
            </a:r>
            <a:endParaRPr sz="4400">
              <a:solidFill>
                <a:srgbClr val="B02C20"/>
              </a:solidFill>
            </a:endParaRPr>
          </a:p>
        </p:txBody>
      </p:sp>
      <p:sp>
        <p:nvSpPr>
          <p:cNvPr id="360" name="Google Shape;360;p30"/>
          <p:cNvSpPr txBox="1"/>
          <p:nvPr>
            <p:ph idx="1" type="body"/>
          </p:nvPr>
        </p:nvSpPr>
        <p:spPr>
          <a:xfrm>
            <a:off x="1097276" y="1845725"/>
            <a:ext cx="8114700" cy="4023300"/>
          </a:xfrm>
          <a:prstGeom prst="rect">
            <a:avLst/>
          </a:prstGeom>
        </p:spPr>
        <p:txBody>
          <a:bodyPr anchorCtr="0" anchor="t" bIns="45700" lIns="0" spcFirstLastPara="1" rIns="0" wrap="square" tIns="45700">
            <a:normAutofit lnSpcReduction="20000"/>
          </a:bodyPr>
          <a:lstStyle/>
          <a:p>
            <a:pPr indent="-425450" lvl="0" marL="457200" rtl="0" algn="l">
              <a:spcBef>
                <a:spcPts val="1200"/>
              </a:spcBef>
              <a:spcAft>
                <a:spcPts val="0"/>
              </a:spcAft>
              <a:buClr>
                <a:schemeClr val="dk1"/>
              </a:buClr>
              <a:buSzPts val="3100"/>
              <a:buChar char="➢"/>
            </a:pPr>
            <a:r>
              <a:rPr lang="en-IN" sz="2300"/>
              <a:t>After getting lists of image urls and image descriptions, our job is to combine both i.e, join the corresponding image description at the bottom of the image.</a:t>
            </a:r>
            <a:endParaRPr sz="2300"/>
          </a:p>
          <a:p>
            <a:pPr indent="-425450" lvl="0" marL="457200" rtl="0" algn="l">
              <a:spcBef>
                <a:spcPts val="0"/>
              </a:spcBef>
              <a:spcAft>
                <a:spcPts val="0"/>
              </a:spcAft>
              <a:buClr>
                <a:schemeClr val="dk1"/>
              </a:buClr>
              <a:buSzPts val="3100"/>
              <a:buChar char="➢"/>
            </a:pPr>
            <a:r>
              <a:rPr lang="en-IN" sz="2300"/>
              <a:t>This can be done using OpenCV or PIL and NumPy. </a:t>
            </a:r>
            <a:endParaRPr sz="2300"/>
          </a:p>
          <a:p>
            <a:pPr indent="-425450" lvl="0" marL="457200" rtl="0" algn="l">
              <a:spcBef>
                <a:spcPts val="0"/>
              </a:spcBef>
              <a:spcAft>
                <a:spcPts val="0"/>
              </a:spcAft>
              <a:buClr>
                <a:schemeClr val="dk1"/>
              </a:buClr>
              <a:buSzPts val="3100"/>
              <a:buChar char="➢"/>
            </a:pPr>
            <a:r>
              <a:rPr lang="en-IN" sz="2300">
                <a:solidFill>
                  <a:srgbClr val="444444"/>
                </a:solidFill>
                <a:highlight>
                  <a:srgbClr val="FFFFFF"/>
                </a:highlight>
              </a:rPr>
              <a:t>The image array(img) and description box array(temp) should be created and concatenated together. The height of img and temp will be same and the width of temp will be decided based on the number of characters in the caption.</a:t>
            </a:r>
            <a:endParaRPr sz="2300">
              <a:solidFill>
                <a:srgbClr val="444444"/>
              </a:solidFill>
              <a:highlight>
                <a:srgbClr val="FFFFFF"/>
              </a:highlight>
            </a:endParaRPr>
          </a:p>
          <a:p>
            <a:pPr indent="-425450" lvl="0" marL="457200" rtl="0" algn="l">
              <a:spcBef>
                <a:spcPts val="0"/>
              </a:spcBef>
              <a:spcAft>
                <a:spcPts val="0"/>
              </a:spcAft>
              <a:buClr>
                <a:schemeClr val="dk1"/>
              </a:buClr>
              <a:buSzPts val="3100"/>
              <a:buChar char="➢"/>
            </a:pPr>
            <a:r>
              <a:rPr lang="en-IN" sz="2300">
                <a:solidFill>
                  <a:srgbClr val="444444"/>
                </a:solidFill>
                <a:highlight>
                  <a:srgbClr val="FFFFFF"/>
                </a:highlight>
              </a:rPr>
              <a:t>Now  the text can be drawn on the concatenated image using cv2.putText. One can manually decide the font, font colour, line thickness etc. of the text.</a:t>
            </a:r>
            <a:endParaRPr sz="2300">
              <a:solidFill>
                <a:srgbClr val="444444"/>
              </a:solidFill>
              <a:highlight>
                <a:srgbClr val="FFFFFF"/>
              </a:highlight>
            </a:endParaRPr>
          </a:p>
          <a:p>
            <a:pPr indent="-425450" lvl="0" marL="457200" rtl="0" algn="l">
              <a:spcBef>
                <a:spcPts val="0"/>
              </a:spcBef>
              <a:spcAft>
                <a:spcPts val="0"/>
              </a:spcAft>
              <a:buClr>
                <a:schemeClr val="dk1"/>
              </a:buClr>
              <a:buSzPts val="3100"/>
              <a:buChar char="➢"/>
            </a:pPr>
            <a:r>
              <a:rPr lang="en-IN" sz="2300">
                <a:solidFill>
                  <a:srgbClr val="444444"/>
                </a:solidFill>
                <a:highlight>
                  <a:srgbClr val="FFFFFF"/>
                </a:highlight>
              </a:rPr>
              <a:t>The images achieved after this process look like the adjacent figure. </a:t>
            </a:r>
            <a:endParaRPr sz="2300">
              <a:solidFill>
                <a:srgbClr val="444444"/>
              </a:solidFill>
              <a:highlight>
                <a:srgbClr val="FFFFFF"/>
              </a:highlight>
            </a:endParaRPr>
          </a:p>
        </p:txBody>
      </p:sp>
      <p:pic>
        <p:nvPicPr>
          <p:cNvPr id="361" name="Google Shape;361;p30"/>
          <p:cNvPicPr preferRelativeResize="0"/>
          <p:nvPr/>
        </p:nvPicPr>
        <p:blipFill>
          <a:blip r:embed="rId3">
            <a:alphaModFix/>
          </a:blip>
          <a:stretch>
            <a:fillRect/>
          </a:stretch>
        </p:blipFill>
        <p:spPr>
          <a:xfrm>
            <a:off x="9470575" y="1930212"/>
            <a:ext cx="2081900" cy="3854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1"/>
          <p:cNvSpPr txBox="1"/>
          <p:nvPr>
            <p:ph type="title"/>
          </p:nvPr>
        </p:nvSpPr>
        <p:spPr>
          <a:xfrm>
            <a:off x="1097280" y="164128"/>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1" lang="en-IN" sz="4200">
                <a:solidFill>
                  <a:srgbClr val="B02C20"/>
                </a:solidFill>
              </a:rPr>
              <a:t>Copyright clarification for usage of images from Wikipedia</a:t>
            </a:r>
            <a:endParaRPr b="1" sz="4200">
              <a:solidFill>
                <a:srgbClr val="B02C20"/>
              </a:solidFill>
            </a:endParaRPr>
          </a:p>
        </p:txBody>
      </p:sp>
      <p:sp>
        <p:nvSpPr>
          <p:cNvPr id="368" name="Google Shape;368;p31"/>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374650" lvl="0" marL="457200" rtl="0" algn="l">
              <a:spcBef>
                <a:spcPts val="1200"/>
              </a:spcBef>
              <a:spcAft>
                <a:spcPts val="0"/>
              </a:spcAft>
              <a:buSzPts val="2300"/>
              <a:buChar char="➢"/>
            </a:pPr>
            <a:r>
              <a:rPr lang="en-IN" sz="2100"/>
              <a:t>Most of the images on Wikipedia are non copyrighted. Very few images which cannot be replaced by free images (like company logos etc.,) are copyrighted.</a:t>
            </a:r>
            <a:endParaRPr sz="2100"/>
          </a:p>
          <a:p>
            <a:pPr indent="-374650" lvl="0" marL="457200" rtl="0" algn="l">
              <a:spcBef>
                <a:spcPts val="0"/>
              </a:spcBef>
              <a:spcAft>
                <a:spcPts val="0"/>
              </a:spcAft>
              <a:buSzPts val="2300"/>
              <a:buChar char="➢"/>
            </a:pPr>
            <a:r>
              <a:rPr lang="en-IN" sz="2100"/>
              <a:t>But these can be used for </a:t>
            </a:r>
            <a:r>
              <a:rPr b="1" lang="en-IN" sz="2100"/>
              <a:t>non-commercial or educational </a:t>
            </a:r>
            <a:r>
              <a:rPr b="1" lang="en-IN" sz="2100"/>
              <a:t>purposes</a:t>
            </a:r>
            <a:r>
              <a:rPr lang="en-IN" sz="2100"/>
              <a:t> by referencing the source.</a:t>
            </a:r>
            <a:endParaRPr sz="2100"/>
          </a:p>
          <a:p>
            <a:pPr indent="-374650" lvl="0" marL="457200" rtl="0" algn="l">
              <a:spcBef>
                <a:spcPts val="0"/>
              </a:spcBef>
              <a:spcAft>
                <a:spcPts val="0"/>
              </a:spcAft>
              <a:buSzPts val="2300"/>
              <a:buChar char="➢"/>
            </a:pPr>
            <a:r>
              <a:rPr lang="en-IN" sz="2100"/>
              <a:t>Also there is a sister project of Wikipedia called </a:t>
            </a:r>
            <a:r>
              <a:rPr lang="en-IN" sz="2150">
                <a:solidFill>
                  <a:srgbClr val="202122"/>
                </a:solidFill>
              </a:rPr>
              <a:t>Wikimedia Commons in which all the images related to a topic are non copyrighted!!</a:t>
            </a:r>
            <a:endParaRPr sz="2150">
              <a:solidFill>
                <a:srgbClr val="202122"/>
              </a:solidFill>
            </a:endParaRPr>
          </a:p>
          <a:p>
            <a:pPr indent="-361950" lvl="0" marL="457200" rtl="0" algn="l">
              <a:spcBef>
                <a:spcPts val="0"/>
              </a:spcBef>
              <a:spcAft>
                <a:spcPts val="0"/>
              </a:spcAft>
              <a:buClr>
                <a:srgbClr val="202122"/>
              </a:buClr>
              <a:buSzPts val="2100"/>
              <a:buChar char="➢"/>
            </a:pPr>
            <a:r>
              <a:rPr lang="en-IN" sz="2100">
                <a:solidFill>
                  <a:srgbClr val="202122"/>
                </a:solidFill>
              </a:rPr>
              <a:t>All the images from Wikipedia Commons are free to use for any purposes.</a:t>
            </a:r>
            <a:endParaRPr sz="2100">
              <a:solidFill>
                <a:srgbClr val="202122"/>
              </a:solidFill>
            </a:endParaRPr>
          </a:p>
        </p:txBody>
      </p:sp>
      <p:pic>
        <p:nvPicPr>
          <p:cNvPr id="369" name="Google Shape;369;p31"/>
          <p:cNvPicPr preferRelativeResize="0"/>
          <p:nvPr/>
        </p:nvPicPr>
        <p:blipFill>
          <a:blip r:embed="rId3">
            <a:alphaModFix/>
          </a:blip>
          <a:stretch>
            <a:fillRect/>
          </a:stretch>
        </p:blipFill>
        <p:spPr>
          <a:xfrm>
            <a:off x="3029638" y="4133850"/>
            <a:ext cx="5915025" cy="2019300"/>
          </a:xfrm>
          <a:prstGeom prst="rect">
            <a:avLst/>
          </a:prstGeom>
          <a:noFill/>
          <a:ln>
            <a:noFill/>
          </a:ln>
        </p:spPr>
      </p:pic>
      <p:cxnSp>
        <p:nvCxnSpPr>
          <p:cNvPr id="370" name="Google Shape;370;p31"/>
          <p:cNvCxnSpPr/>
          <p:nvPr/>
        </p:nvCxnSpPr>
        <p:spPr>
          <a:xfrm>
            <a:off x="7130175" y="6153150"/>
            <a:ext cx="1510500" cy="0"/>
          </a:xfrm>
          <a:prstGeom prst="straightConnector1">
            <a:avLst/>
          </a:prstGeom>
          <a:noFill/>
          <a:ln cap="flat" cmpd="sng" w="38100">
            <a:solidFill>
              <a:srgbClr val="D83829"/>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4800"/>
              <a:buFont typeface="Calibri"/>
              <a:buNone/>
            </a:pPr>
            <a:r>
              <a:rPr b="1" lang="en-IN">
                <a:solidFill>
                  <a:schemeClr val="dk1"/>
                </a:solidFill>
              </a:rPr>
              <a:t>Contents</a:t>
            </a:r>
            <a:r>
              <a:rPr lang="en-IN">
                <a:solidFill>
                  <a:schemeClr val="dk1"/>
                </a:solidFill>
              </a:rPr>
              <a:t>	</a:t>
            </a:r>
            <a:endParaRPr/>
          </a:p>
        </p:txBody>
      </p:sp>
      <p:pic>
        <p:nvPicPr>
          <p:cNvPr id="116" name="Google Shape;116;p14"/>
          <p:cNvPicPr preferRelativeResize="0"/>
          <p:nvPr>
            <p:ph idx="1" type="body"/>
          </p:nvPr>
        </p:nvPicPr>
        <p:blipFill rotWithShape="1">
          <a:blip r:embed="rId3">
            <a:alphaModFix/>
          </a:blip>
          <a:srcRect b="0" l="0" r="0" t="0"/>
          <a:stretch/>
        </p:blipFill>
        <p:spPr>
          <a:xfrm>
            <a:off x="10614674" y="0"/>
            <a:ext cx="1577326" cy="1737360"/>
          </a:xfrm>
          <a:prstGeom prst="rect">
            <a:avLst/>
          </a:prstGeom>
          <a:noFill/>
          <a:ln>
            <a:noFill/>
          </a:ln>
        </p:spPr>
      </p:pic>
      <p:sp>
        <p:nvSpPr>
          <p:cNvPr id="117" name="Google Shape;117;p14"/>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6th April</a:t>
            </a:r>
            <a:endParaRPr/>
          </a:p>
        </p:txBody>
      </p:sp>
      <p:sp>
        <p:nvSpPr>
          <p:cNvPr id="118" name="Google Shape;118;p1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IN">
                <a:solidFill>
                  <a:schemeClr val="lt1"/>
                </a:solidFill>
              </a:rPr>
              <a:t>AUTONOMOUS PRESENTATION CREATOR</a:t>
            </a:r>
            <a:endParaRPr/>
          </a:p>
        </p:txBody>
      </p:sp>
      <p:sp>
        <p:nvSpPr>
          <p:cNvPr id="119" name="Google Shape;119;p1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20" name="Google Shape;120;p14"/>
          <p:cNvSpPr txBox="1"/>
          <p:nvPr/>
        </p:nvSpPr>
        <p:spPr>
          <a:xfrm>
            <a:off x="1289500" y="2012175"/>
            <a:ext cx="6479700" cy="41175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Clr>
                <a:schemeClr val="dk1"/>
              </a:buClr>
              <a:buSzPts val="2100"/>
              <a:buFont typeface="Calibri"/>
              <a:buChar char="➢"/>
            </a:pPr>
            <a:r>
              <a:rPr lang="en-IN" sz="2100">
                <a:solidFill>
                  <a:schemeClr val="dk1"/>
                </a:solidFill>
                <a:latin typeface="Calibri"/>
                <a:ea typeface="Calibri"/>
                <a:cs typeface="Calibri"/>
                <a:sym typeface="Calibri"/>
              </a:rPr>
              <a:t>Problem Statement</a:t>
            </a:r>
            <a:endParaRPr sz="2100">
              <a:solidFill>
                <a:schemeClr val="dk1"/>
              </a:solidFill>
              <a:latin typeface="Calibri"/>
              <a:ea typeface="Calibri"/>
              <a:cs typeface="Calibri"/>
              <a:sym typeface="Calibri"/>
            </a:endParaRPr>
          </a:p>
          <a:p>
            <a:pPr indent="-361950" lvl="0" marL="457200" rtl="0" algn="l">
              <a:lnSpc>
                <a:spcPct val="115000"/>
              </a:lnSpc>
              <a:spcBef>
                <a:spcPts val="0"/>
              </a:spcBef>
              <a:spcAft>
                <a:spcPts val="0"/>
              </a:spcAft>
              <a:buClr>
                <a:schemeClr val="dk1"/>
              </a:buClr>
              <a:buSzPts val="2100"/>
              <a:buFont typeface="Calibri"/>
              <a:buChar char="➢"/>
            </a:pPr>
            <a:r>
              <a:rPr lang="en-IN" sz="2100">
                <a:solidFill>
                  <a:schemeClr val="dk1"/>
                </a:solidFill>
                <a:latin typeface="Calibri"/>
                <a:ea typeface="Calibri"/>
                <a:cs typeface="Calibri"/>
                <a:sym typeface="Calibri"/>
              </a:rPr>
              <a:t>Block diagram</a:t>
            </a:r>
            <a:endParaRPr sz="2100">
              <a:solidFill>
                <a:schemeClr val="dk1"/>
              </a:solidFill>
              <a:latin typeface="Calibri"/>
              <a:ea typeface="Calibri"/>
              <a:cs typeface="Calibri"/>
              <a:sym typeface="Calibri"/>
            </a:endParaRPr>
          </a:p>
          <a:p>
            <a:pPr indent="-361950" lvl="0" marL="457200" rtl="0" algn="l">
              <a:lnSpc>
                <a:spcPct val="115000"/>
              </a:lnSpc>
              <a:spcBef>
                <a:spcPts val="0"/>
              </a:spcBef>
              <a:spcAft>
                <a:spcPts val="0"/>
              </a:spcAft>
              <a:buClr>
                <a:schemeClr val="dk1"/>
              </a:buClr>
              <a:buSzPts val="2100"/>
              <a:buFont typeface="Calibri"/>
              <a:buChar char="➢"/>
            </a:pPr>
            <a:r>
              <a:rPr lang="en-IN" sz="2100">
                <a:solidFill>
                  <a:schemeClr val="dk1"/>
                </a:solidFill>
                <a:latin typeface="Calibri"/>
                <a:ea typeface="Calibri"/>
                <a:cs typeface="Calibri"/>
                <a:sym typeface="Calibri"/>
              </a:rPr>
              <a:t>Timeline</a:t>
            </a:r>
            <a:endParaRPr sz="2100">
              <a:solidFill>
                <a:schemeClr val="dk1"/>
              </a:solidFill>
              <a:latin typeface="Calibri"/>
              <a:ea typeface="Calibri"/>
              <a:cs typeface="Calibri"/>
              <a:sym typeface="Calibri"/>
            </a:endParaRPr>
          </a:p>
          <a:p>
            <a:pPr indent="-361950" lvl="0" marL="457200" rtl="0" algn="l">
              <a:lnSpc>
                <a:spcPct val="115000"/>
              </a:lnSpc>
              <a:spcBef>
                <a:spcPts val="0"/>
              </a:spcBef>
              <a:spcAft>
                <a:spcPts val="0"/>
              </a:spcAft>
              <a:buClr>
                <a:schemeClr val="dk1"/>
              </a:buClr>
              <a:buSzPts val="2100"/>
              <a:buFont typeface="Calibri"/>
              <a:buChar char="➢"/>
            </a:pPr>
            <a:r>
              <a:rPr lang="en-IN" sz="2100">
                <a:solidFill>
                  <a:schemeClr val="dk1"/>
                </a:solidFill>
                <a:latin typeface="Calibri"/>
                <a:ea typeface="Calibri"/>
                <a:cs typeface="Calibri"/>
                <a:sym typeface="Calibri"/>
              </a:rPr>
              <a:t>Literature Survey</a:t>
            </a:r>
            <a:endParaRPr sz="2100">
              <a:solidFill>
                <a:schemeClr val="dk1"/>
              </a:solidFill>
              <a:latin typeface="Calibri"/>
              <a:ea typeface="Calibri"/>
              <a:cs typeface="Calibri"/>
              <a:sym typeface="Calibri"/>
            </a:endParaRPr>
          </a:p>
          <a:p>
            <a:pPr indent="-361950" lvl="0" marL="457200" rtl="0" algn="l">
              <a:lnSpc>
                <a:spcPct val="115000"/>
              </a:lnSpc>
              <a:spcBef>
                <a:spcPts val="0"/>
              </a:spcBef>
              <a:spcAft>
                <a:spcPts val="0"/>
              </a:spcAft>
              <a:buClr>
                <a:schemeClr val="dk1"/>
              </a:buClr>
              <a:buSzPts val="2100"/>
              <a:buFont typeface="Calibri"/>
              <a:buChar char="➢"/>
            </a:pPr>
            <a:r>
              <a:rPr lang="en-IN" sz="2100">
                <a:solidFill>
                  <a:schemeClr val="dk1"/>
                </a:solidFill>
                <a:latin typeface="Calibri"/>
                <a:ea typeface="Calibri"/>
                <a:cs typeface="Calibri"/>
                <a:sym typeface="Calibri"/>
              </a:rPr>
              <a:t>Web Scraping</a:t>
            </a:r>
            <a:endParaRPr sz="2100">
              <a:solidFill>
                <a:schemeClr val="dk1"/>
              </a:solidFill>
              <a:latin typeface="Calibri"/>
              <a:ea typeface="Calibri"/>
              <a:cs typeface="Calibri"/>
              <a:sym typeface="Calibri"/>
            </a:endParaRPr>
          </a:p>
          <a:p>
            <a:pPr indent="-361950" lvl="0" marL="457200" rtl="0" algn="l">
              <a:lnSpc>
                <a:spcPct val="115000"/>
              </a:lnSpc>
              <a:spcBef>
                <a:spcPts val="0"/>
              </a:spcBef>
              <a:spcAft>
                <a:spcPts val="0"/>
              </a:spcAft>
              <a:buClr>
                <a:schemeClr val="dk1"/>
              </a:buClr>
              <a:buSzPts val="2100"/>
              <a:buFont typeface="Calibri"/>
              <a:buChar char="➢"/>
            </a:pPr>
            <a:r>
              <a:rPr lang="en-IN" sz="2100">
                <a:solidFill>
                  <a:schemeClr val="dk1"/>
                </a:solidFill>
                <a:latin typeface="Calibri"/>
                <a:ea typeface="Calibri"/>
                <a:cs typeface="Calibri"/>
                <a:sym typeface="Calibri"/>
              </a:rPr>
              <a:t>XLNet Model</a:t>
            </a:r>
            <a:endParaRPr sz="2100">
              <a:solidFill>
                <a:schemeClr val="dk1"/>
              </a:solidFill>
              <a:latin typeface="Calibri"/>
              <a:ea typeface="Calibri"/>
              <a:cs typeface="Calibri"/>
              <a:sym typeface="Calibri"/>
            </a:endParaRPr>
          </a:p>
          <a:p>
            <a:pPr indent="-361950" lvl="0" marL="457200" rtl="0" algn="l">
              <a:lnSpc>
                <a:spcPct val="115000"/>
              </a:lnSpc>
              <a:spcBef>
                <a:spcPts val="0"/>
              </a:spcBef>
              <a:spcAft>
                <a:spcPts val="0"/>
              </a:spcAft>
              <a:buClr>
                <a:schemeClr val="dk1"/>
              </a:buClr>
              <a:buSzPts val="2100"/>
              <a:buFont typeface="Calibri"/>
              <a:buChar char="➢"/>
            </a:pPr>
            <a:r>
              <a:rPr lang="en-IN" sz="2100">
                <a:solidFill>
                  <a:schemeClr val="dk1"/>
                </a:solidFill>
                <a:latin typeface="Calibri"/>
                <a:ea typeface="Calibri"/>
                <a:cs typeface="Calibri"/>
                <a:sym typeface="Calibri"/>
              </a:rPr>
              <a:t>BART Model</a:t>
            </a:r>
            <a:endParaRPr sz="2100">
              <a:solidFill>
                <a:schemeClr val="dk1"/>
              </a:solidFill>
              <a:latin typeface="Calibri"/>
              <a:ea typeface="Calibri"/>
              <a:cs typeface="Calibri"/>
              <a:sym typeface="Calibri"/>
            </a:endParaRPr>
          </a:p>
          <a:p>
            <a:pPr indent="-361950" lvl="0" marL="457200" rtl="0" algn="l">
              <a:lnSpc>
                <a:spcPct val="115000"/>
              </a:lnSpc>
              <a:spcBef>
                <a:spcPts val="0"/>
              </a:spcBef>
              <a:spcAft>
                <a:spcPts val="0"/>
              </a:spcAft>
              <a:buClr>
                <a:schemeClr val="dk1"/>
              </a:buClr>
              <a:buSzPts val="2100"/>
              <a:buFont typeface="Calibri"/>
              <a:buChar char="➢"/>
            </a:pPr>
            <a:r>
              <a:rPr lang="en-IN" sz="2100">
                <a:solidFill>
                  <a:schemeClr val="dk1"/>
                </a:solidFill>
                <a:latin typeface="Calibri"/>
                <a:ea typeface="Calibri"/>
                <a:cs typeface="Calibri"/>
                <a:sym typeface="Calibri"/>
              </a:rPr>
              <a:t>Python-pptx</a:t>
            </a:r>
            <a:endParaRPr sz="2100">
              <a:solidFill>
                <a:schemeClr val="dk1"/>
              </a:solidFill>
              <a:latin typeface="Calibri"/>
              <a:ea typeface="Calibri"/>
              <a:cs typeface="Calibri"/>
              <a:sym typeface="Calibri"/>
            </a:endParaRPr>
          </a:p>
          <a:p>
            <a:pPr indent="-361950" lvl="0" marL="457200" rtl="0" algn="l">
              <a:lnSpc>
                <a:spcPct val="115000"/>
              </a:lnSpc>
              <a:spcBef>
                <a:spcPts val="0"/>
              </a:spcBef>
              <a:spcAft>
                <a:spcPts val="0"/>
              </a:spcAft>
              <a:buClr>
                <a:schemeClr val="dk1"/>
              </a:buClr>
              <a:buSzPts val="2100"/>
              <a:buFont typeface="Calibri"/>
              <a:buChar char="➢"/>
            </a:pPr>
            <a:r>
              <a:rPr lang="en-IN" sz="2100">
                <a:solidFill>
                  <a:schemeClr val="dk1"/>
                </a:solidFill>
                <a:latin typeface="Calibri"/>
                <a:ea typeface="Calibri"/>
                <a:cs typeface="Calibri"/>
                <a:sym typeface="Calibri"/>
              </a:rPr>
              <a:t>Work to be done in the next evaluation</a:t>
            </a:r>
            <a:endParaRPr sz="2100">
              <a:solidFill>
                <a:schemeClr val="dk1"/>
              </a:solidFill>
              <a:latin typeface="Calibri"/>
              <a:ea typeface="Calibri"/>
              <a:cs typeface="Calibri"/>
              <a:sym typeface="Calibri"/>
            </a:endParaRPr>
          </a:p>
          <a:p>
            <a:pPr indent="-361950" lvl="0" marL="457200" rtl="0" algn="l">
              <a:lnSpc>
                <a:spcPct val="115000"/>
              </a:lnSpc>
              <a:spcBef>
                <a:spcPts val="0"/>
              </a:spcBef>
              <a:spcAft>
                <a:spcPts val="0"/>
              </a:spcAft>
              <a:buClr>
                <a:schemeClr val="dk1"/>
              </a:buClr>
              <a:buSzPts val="2100"/>
              <a:buFont typeface="Calibri"/>
              <a:buChar char="➢"/>
            </a:pPr>
            <a:r>
              <a:rPr lang="en-IN" sz="2100">
                <a:solidFill>
                  <a:schemeClr val="dk1"/>
                </a:solidFill>
                <a:latin typeface="Calibri"/>
                <a:ea typeface="Calibri"/>
                <a:cs typeface="Calibri"/>
                <a:sym typeface="Calibri"/>
              </a:rPr>
              <a:t>Conclusion</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21" name="Google Shape;121;p14"/>
          <p:cNvPicPr preferRelativeResize="0"/>
          <p:nvPr/>
        </p:nvPicPr>
        <p:blipFill>
          <a:blip r:embed="rId4">
            <a:alphaModFix/>
          </a:blip>
          <a:stretch>
            <a:fillRect/>
          </a:stretch>
        </p:blipFill>
        <p:spPr>
          <a:xfrm>
            <a:off x="7492975" y="1904060"/>
            <a:ext cx="4118000" cy="380123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2"/>
          <p:cNvSpPr txBox="1"/>
          <p:nvPr>
            <p:ph type="title"/>
          </p:nvPr>
        </p:nvSpPr>
        <p:spPr>
          <a:xfrm>
            <a:off x="1097275" y="286600"/>
            <a:ext cx="10023900" cy="11631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4800"/>
              <a:buFont typeface="Calibri"/>
              <a:buNone/>
            </a:pPr>
            <a:r>
              <a:rPr b="1" lang="en-IN">
                <a:solidFill>
                  <a:schemeClr val="dk1"/>
                </a:solidFill>
              </a:rPr>
              <a:t>       XLNet MODEL</a:t>
            </a:r>
            <a:endParaRPr>
              <a:solidFill>
                <a:schemeClr val="dk1"/>
              </a:solidFill>
            </a:endParaRPr>
          </a:p>
        </p:txBody>
      </p:sp>
      <p:sp>
        <p:nvSpPr>
          <p:cNvPr id="376" name="Google Shape;376;p32"/>
          <p:cNvSpPr txBox="1"/>
          <p:nvPr>
            <p:ph idx="1" type="body"/>
          </p:nvPr>
        </p:nvSpPr>
        <p:spPr>
          <a:xfrm>
            <a:off x="2024775" y="1737350"/>
            <a:ext cx="3921900" cy="4584000"/>
          </a:xfrm>
          <a:prstGeom prst="rect">
            <a:avLst/>
          </a:prstGeom>
          <a:noFill/>
          <a:ln>
            <a:noFill/>
          </a:ln>
        </p:spPr>
        <p:txBody>
          <a:bodyPr anchorCtr="0" anchor="t" bIns="45700" lIns="0" spcFirstLastPara="1" rIns="0" wrap="square" tIns="45700">
            <a:normAutofit lnSpcReduction="10000"/>
          </a:bodyPr>
          <a:lstStyle/>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latin typeface="Arial"/>
              <a:ea typeface="Arial"/>
              <a:cs typeface="Arial"/>
              <a:sym typeface="Arial"/>
            </a:endParaRPr>
          </a:p>
          <a:p>
            <a:pPr indent="-329780" lvl="0" marL="457200" rtl="0" algn="l">
              <a:lnSpc>
                <a:spcPct val="115000"/>
              </a:lnSpc>
              <a:spcBef>
                <a:spcPts val="0"/>
              </a:spcBef>
              <a:spcAft>
                <a:spcPts val="0"/>
              </a:spcAft>
              <a:buClr>
                <a:schemeClr val="dk1"/>
              </a:buClr>
              <a:buSzPts val="1593"/>
              <a:buFont typeface="Arial"/>
              <a:buChar char="➢"/>
            </a:pPr>
            <a:r>
              <a:rPr lang="en-IN" sz="1593">
                <a:solidFill>
                  <a:schemeClr val="dk1"/>
                </a:solidFill>
                <a:latin typeface="Arial"/>
                <a:ea typeface="Arial"/>
                <a:cs typeface="Arial"/>
                <a:sym typeface="Arial"/>
              </a:rPr>
              <a:t>XLNet is </a:t>
            </a:r>
            <a:r>
              <a:rPr b="1" lang="en-IN" sz="1593">
                <a:solidFill>
                  <a:schemeClr val="dk1"/>
                </a:solidFill>
                <a:latin typeface="Arial"/>
                <a:ea typeface="Arial"/>
                <a:cs typeface="Arial"/>
                <a:sym typeface="Arial"/>
              </a:rPr>
              <a:t>a generalized autoregressive model where next token</a:t>
            </a:r>
            <a:r>
              <a:rPr lang="en-IN" sz="1593">
                <a:solidFill>
                  <a:schemeClr val="dk1"/>
                </a:solidFill>
                <a:latin typeface="Arial"/>
                <a:ea typeface="Arial"/>
                <a:cs typeface="Arial"/>
                <a:sym typeface="Arial"/>
              </a:rPr>
              <a:t> is dependent on all previous tokens. </a:t>
            </a:r>
            <a:endParaRPr sz="1593">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sz="1593">
              <a:solidFill>
                <a:schemeClr val="dk1"/>
              </a:solidFill>
              <a:latin typeface="Arial"/>
              <a:ea typeface="Arial"/>
              <a:cs typeface="Arial"/>
              <a:sym typeface="Arial"/>
            </a:endParaRPr>
          </a:p>
          <a:p>
            <a:pPr indent="-329780" lvl="0" marL="457200" rtl="0" algn="l">
              <a:lnSpc>
                <a:spcPct val="115000"/>
              </a:lnSpc>
              <a:spcBef>
                <a:spcPts val="0"/>
              </a:spcBef>
              <a:spcAft>
                <a:spcPts val="0"/>
              </a:spcAft>
              <a:buClr>
                <a:schemeClr val="dk1"/>
              </a:buClr>
              <a:buSzPts val="1593"/>
              <a:buFont typeface="Arial"/>
              <a:buChar char="➢"/>
            </a:pPr>
            <a:r>
              <a:rPr lang="en-IN" sz="1593">
                <a:solidFill>
                  <a:schemeClr val="dk1"/>
                </a:solidFill>
                <a:latin typeface="Arial"/>
                <a:ea typeface="Arial"/>
                <a:cs typeface="Arial"/>
                <a:sym typeface="Arial"/>
              </a:rPr>
              <a:t>It integrates the idea of auto-regressive models and bi-directional context modeling, yet overcoming the disadvantages of BERT.</a:t>
            </a:r>
            <a:endParaRPr sz="1593">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sz="1593">
              <a:solidFill>
                <a:schemeClr val="dk1"/>
              </a:solidFill>
              <a:latin typeface="Arial"/>
              <a:ea typeface="Arial"/>
              <a:cs typeface="Arial"/>
              <a:sym typeface="Arial"/>
            </a:endParaRPr>
          </a:p>
          <a:p>
            <a:pPr indent="-323850" lvl="0" marL="457200" rtl="0" algn="l">
              <a:lnSpc>
                <a:spcPct val="115000"/>
              </a:lnSpc>
              <a:spcBef>
                <a:spcPts val="0"/>
              </a:spcBef>
              <a:spcAft>
                <a:spcPts val="0"/>
              </a:spcAft>
              <a:buClr>
                <a:schemeClr val="dk1"/>
              </a:buClr>
              <a:buSzPts val="1500"/>
              <a:buFont typeface="Arial"/>
              <a:buChar char="➢"/>
            </a:pPr>
            <a:r>
              <a:rPr lang="en-IN" sz="1500">
                <a:solidFill>
                  <a:schemeClr val="dk1"/>
                </a:solidFill>
                <a:latin typeface="Arial"/>
                <a:ea typeface="Arial"/>
                <a:cs typeface="Arial"/>
                <a:sym typeface="Arial"/>
              </a:rPr>
              <a:t>BERT masks the data and tries to predict the masked data using a bi-directional context whereas XLNet uses permutation objective.</a:t>
            </a:r>
            <a:endParaRPr sz="1500">
              <a:solidFill>
                <a:schemeClr val="dk1"/>
              </a:solidFill>
              <a:latin typeface="Arial"/>
              <a:ea typeface="Arial"/>
              <a:cs typeface="Arial"/>
              <a:sym typeface="Arial"/>
            </a:endParaRPr>
          </a:p>
          <a:p>
            <a:pPr indent="0" lvl="0" marL="0" rtl="0" algn="l">
              <a:lnSpc>
                <a:spcPct val="90000"/>
              </a:lnSpc>
              <a:spcBef>
                <a:spcPts val="0"/>
              </a:spcBef>
              <a:spcAft>
                <a:spcPts val="0"/>
              </a:spcAft>
              <a:buSzPts val="2000"/>
              <a:buNone/>
            </a:pPr>
            <a:r>
              <a:t/>
            </a:r>
            <a:endParaRPr/>
          </a:p>
        </p:txBody>
      </p:sp>
      <p:pic>
        <p:nvPicPr>
          <p:cNvPr id="377" name="Google Shape;377;p32"/>
          <p:cNvPicPr preferRelativeResize="0"/>
          <p:nvPr/>
        </p:nvPicPr>
        <p:blipFill rotWithShape="1">
          <a:blip r:embed="rId3">
            <a:alphaModFix/>
          </a:blip>
          <a:srcRect b="0" l="0" r="0" t="0"/>
          <a:stretch/>
        </p:blipFill>
        <p:spPr>
          <a:xfrm>
            <a:off x="10614674" y="0"/>
            <a:ext cx="1577327" cy="1737360"/>
          </a:xfrm>
          <a:prstGeom prst="rect">
            <a:avLst/>
          </a:prstGeom>
          <a:noFill/>
          <a:ln>
            <a:noFill/>
          </a:ln>
        </p:spPr>
      </p:pic>
      <p:sp>
        <p:nvSpPr>
          <p:cNvPr id="378" name="Google Shape;378;p32"/>
          <p:cNvSpPr txBox="1"/>
          <p:nvPr>
            <p:ph idx="10" type="dt"/>
          </p:nvPr>
        </p:nvSpPr>
        <p:spPr>
          <a:xfrm>
            <a:off x="1870800" y="6459775"/>
            <a:ext cx="1950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chemeClr val="lt1"/>
                </a:solidFill>
              </a:rPr>
              <a:t>6th April</a:t>
            </a:r>
            <a:endParaRPr/>
          </a:p>
        </p:txBody>
      </p:sp>
      <p:sp>
        <p:nvSpPr>
          <p:cNvPr id="379" name="Google Shape;379;p32"/>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IN">
                <a:solidFill>
                  <a:schemeClr val="lt1"/>
                </a:solidFill>
              </a:rPr>
              <a:t>AUTONOMOUS PRESENTATION CREATOR</a:t>
            </a:r>
            <a:endParaRPr/>
          </a:p>
        </p:txBody>
      </p:sp>
      <p:sp>
        <p:nvSpPr>
          <p:cNvPr id="380" name="Google Shape;380;p32"/>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81" name="Google Shape;381;p32"/>
          <p:cNvSpPr/>
          <p:nvPr/>
        </p:nvSpPr>
        <p:spPr>
          <a:xfrm>
            <a:off x="0" y="0"/>
            <a:ext cx="1870800" cy="6858000"/>
          </a:xfrm>
          <a:prstGeom prst="rect">
            <a:avLst/>
          </a:prstGeom>
          <a:gradFill>
            <a:gsLst>
              <a:gs pos="0">
                <a:srgbClr val="BDB4BF"/>
              </a:gs>
              <a:gs pos="100000">
                <a:srgbClr val="797679"/>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txBox="1"/>
          <p:nvPr/>
        </p:nvSpPr>
        <p:spPr>
          <a:xfrm>
            <a:off x="50" y="1323225"/>
            <a:ext cx="1586100" cy="1231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Calibri"/>
              <a:buChar char="●"/>
            </a:pPr>
            <a:r>
              <a:rPr b="1" lang="en-IN" sz="2800">
                <a:solidFill>
                  <a:schemeClr val="dk1"/>
                </a:solidFill>
                <a:latin typeface="Calibri"/>
                <a:ea typeface="Calibri"/>
                <a:cs typeface="Calibri"/>
                <a:sym typeface="Calibri"/>
              </a:rPr>
              <a:t>2019</a:t>
            </a:r>
            <a:endParaRPr b="1"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IN" sz="2500" u="sng">
                <a:solidFill>
                  <a:schemeClr val="dk1"/>
                </a:solidFill>
                <a:latin typeface="Calibri"/>
                <a:ea typeface="Calibri"/>
                <a:cs typeface="Calibri"/>
                <a:sym typeface="Calibri"/>
              </a:rPr>
              <a:t>Datasets :</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AutoNum type="arabicPeriod"/>
            </a:pPr>
            <a:r>
              <a:rPr lang="en-IN" sz="1500">
                <a:solidFill>
                  <a:schemeClr val="dk1"/>
                </a:solidFill>
                <a:latin typeface="Calibri"/>
                <a:ea typeface="Calibri"/>
                <a:cs typeface="Calibri"/>
                <a:sym typeface="Calibri"/>
              </a:rPr>
              <a:t>Custom </a:t>
            </a:r>
            <a:endParaRPr sz="1500">
              <a:solidFill>
                <a:schemeClr val="dk1"/>
              </a:solidFill>
              <a:latin typeface="Calibri"/>
              <a:ea typeface="Calibri"/>
              <a:cs typeface="Calibri"/>
              <a:sym typeface="Calibri"/>
            </a:endParaRPr>
          </a:p>
        </p:txBody>
      </p:sp>
      <p:pic>
        <p:nvPicPr>
          <p:cNvPr id="383" name="Google Shape;383;p32"/>
          <p:cNvPicPr preferRelativeResize="0"/>
          <p:nvPr/>
        </p:nvPicPr>
        <p:blipFill>
          <a:blip r:embed="rId4">
            <a:alphaModFix/>
          </a:blip>
          <a:stretch>
            <a:fillRect/>
          </a:stretch>
        </p:blipFill>
        <p:spPr>
          <a:xfrm>
            <a:off x="5861575" y="2476946"/>
            <a:ext cx="6245325" cy="28085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3"/>
          <p:cNvSpPr txBox="1"/>
          <p:nvPr>
            <p:ph type="title"/>
          </p:nvPr>
        </p:nvSpPr>
        <p:spPr>
          <a:xfrm>
            <a:off x="1097275" y="286601"/>
            <a:ext cx="10058400" cy="870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b="1" lang="en-IN" sz="4400">
                <a:solidFill>
                  <a:schemeClr val="dk1"/>
                </a:solidFill>
              </a:rPr>
              <a:t>Comparison of best models</a:t>
            </a:r>
            <a:endParaRPr b="1" sz="4400">
              <a:solidFill>
                <a:schemeClr val="dk1"/>
              </a:solidFill>
            </a:endParaRPr>
          </a:p>
        </p:txBody>
      </p:sp>
      <p:sp>
        <p:nvSpPr>
          <p:cNvPr id="390" name="Google Shape;390;p33"/>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0" lvl="0" marL="0" rtl="0" algn="l">
              <a:spcBef>
                <a:spcPts val="1200"/>
              </a:spcBef>
              <a:spcAft>
                <a:spcPts val="200"/>
              </a:spcAft>
              <a:buNone/>
            </a:pPr>
            <a:r>
              <a:t/>
            </a:r>
            <a:endParaRPr/>
          </a:p>
        </p:txBody>
      </p:sp>
      <p:pic>
        <p:nvPicPr>
          <p:cNvPr id="391" name="Google Shape;391;p33"/>
          <p:cNvPicPr preferRelativeResize="0"/>
          <p:nvPr/>
        </p:nvPicPr>
        <p:blipFill>
          <a:blip r:embed="rId3">
            <a:alphaModFix/>
          </a:blip>
          <a:stretch>
            <a:fillRect/>
          </a:stretch>
        </p:blipFill>
        <p:spPr>
          <a:xfrm>
            <a:off x="976600" y="1280200"/>
            <a:ext cx="10299725" cy="4777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4"/>
          <p:cNvSpPr txBox="1"/>
          <p:nvPr>
            <p:ph type="title"/>
          </p:nvPr>
        </p:nvSpPr>
        <p:spPr>
          <a:xfrm>
            <a:off x="556280" y="286503"/>
            <a:ext cx="10058400" cy="1450800"/>
          </a:xfrm>
          <a:prstGeom prst="rect">
            <a:avLst/>
          </a:prstGeom>
          <a:noFill/>
          <a:ln>
            <a:noFill/>
          </a:ln>
        </p:spPr>
        <p:txBody>
          <a:bodyPr anchorCtr="0" anchor="ctr" bIns="45700" lIns="91425" spcFirstLastPara="1" rIns="91425" wrap="square" tIns="45700">
            <a:normAutofit/>
          </a:bodyPr>
          <a:lstStyle/>
          <a:p>
            <a:pPr indent="0" lvl="0" marL="0" rtl="0" algn="ctr">
              <a:lnSpc>
                <a:spcPct val="85000"/>
              </a:lnSpc>
              <a:spcBef>
                <a:spcPts val="0"/>
              </a:spcBef>
              <a:spcAft>
                <a:spcPts val="0"/>
              </a:spcAft>
              <a:buClr>
                <a:schemeClr val="dk1"/>
              </a:buClr>
              <a:buSzPts val="4800"/>
              <a:buFont typeface="Calibri"/>
              <a:buNone/>
            </a:pPr>
            <a:r>
              <a:rPr b="1" lang="en-IN">
                <a:solidFill>
                  <a:schemeClr val="dk1"/>
                </a:solidFill>
              </a:rPr>
              <a:t>Comparison</a:t>
            </a:r>
            <a:r>
              <a:rPr lang="en-IN">
                <a:solidFill>
                  <a:schemeClr val="dk1"/>
                </a:solidFill>
              </a:rPr>
              <a:t>	and Literature Survey Conclusions</a:t>
            </a:r>
            <a:endParaRPr/>
          </a:p>
        </p:txBody>
      </p:sp>
      <p:pic>
        <p:nvPicPr>
          <p:cNvPr id="398" name="Google Shape;398;p34"/>
          <p:cNvPicPr preferRelativeResize="0"/>
          <p:nvPr>
            <p:ph idx="1" type="body"/>
          </p:nvPr>
        </p:nvPicPr>
        <p:blipFill rotWithShape="1">
          <a:blip r:embed="rId3">
            <a:alphaModFix/>
          </a:blip>
          <a:srcRect b="0" l="0" r="0" t="0"/>
          <a:stretch/>
        </p:blipFill>
        <p:spPr>
          <a:xfrm>
            <a:off x="10614674" y="0"/>
            <a:ext cx="1577400" cy="1737300"/>
          </a:xfrm>
          <a:prstGeom prst="rect">
            <a:avLst/>
          </a:prstGeom>
          <a:noFill/>
          <a:ln>
            <a:noFill/>
          </a:ln>
        </p:spPr>
      </p:pic>
      <p:sp>
        <p:nvSpPr>
          <p:cNvPr id="399" name="Google Shape;399;p34"/>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6th April</a:t>
            </a:r>
            <a:endParaRPr/>
          </a:p>
        </p:txBody>
      </p:sp>
      <p:sp>
        <p:nvSpPr>
          <p:cNvPr id="400" name="Google Shape;400;p34"/>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IN">
                <a:solidFill>
                  <a:schemeClr val="lt1"/>
                </a:solidFill>
              </a:rPr>
              <a:t>AUTONOMOUS PRESENTATION CREATOR</a:t>
            </a:r>
            <a:endParaRPr/>
          </a:p>
        </p:txBody>
      </p:sp>
      <p:sp>
        <p:nvSpPr>
          <p:cNvPr id="401" name="Google Shape;401;p34"/>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02" name="Google Shape;402;p34"/>
          <p:cNvSpPr txBox="1"/>
          <p:nvPr/>
        </p:nvSpPr>
        <p:spPr>
          <a:xfrm>
            <a:off x="384150" y="2475700"/>
            <a:ext cx="3030600" cy="2524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Calibri"/>
              <a:buChar char="●"/>
            </a:pPr>
            <a:r>
              <a:rPr lang="en-IN" sz="1900">
                <a:latin typeface="Calibri"/>
                <a:ea typeface="Calibri"/>
                <a:cs typeface="Calibri"/>
                <a:sym typeface="Calibri"/>
              </a:rPr>
              <a:t>ROUGE is a classification based dataset that assigns a score corresponding to the accuracy of a bot generated summary to that of a human written one.</a:t>
            </a:r>
            <a:endParaRPr sz="1900">
              <a:latin typeface="Calibri"/>
              <a:ea typeface="Calibri"/>
              <a:cs typeface="Calibri"/>
              <a:sym typeface="Calibri"/>
            </a:endParaRPr>
          </a:p>
        </p:txBody>
      </p:sp>
      <p:pic>
        <p:nvPicPr>
          <p:cNvPr id="403" name="Google Shape;403;p34"/>
          <p:cNvPicPr preferRelativeResize="0"/>
          <p:nvPr/>
        </p:nvPicPr>
        <p:blipFill>
          <a:blip r:embed="rId4">
            <a:alphaModFix/>
          </a:blip>
          <a:stretch>
            <a:fillRect/>
          </a:stretch>
        </p:blipFill>
        <p:spPr>
          <a:xfrm>
            <a:off x="3686163" y="2126150"/>
            <a:ext cx="8316913" cy="374261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5"/>
          <p:cNvSpPr txBox="1"/>
          <p:nvPr>
            <p:ph type="title"/>
          </p:nvPr>
        </p:nvSpPr>
        <p:spPr>
          <a:xfrm>
            <a:off x="1097275" y="286600"/>
            <a:ext cx="10023900" cy="11631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4800"/>
              <a:buFont typeface="Calibri"/>
              <a:buNone/>
            </a:pPr>
            <a:r>
              <a:rPr b="1" lang="en-IN">
                <a:solidFill>
                  <a:schemeClr val="dk1"/>
                </a:solidFill>
              </a:rPr>
              <a:t>       BART MODEL</a:t>
            </a:r>
            <a:endParaRPr>
              <a:solidFill>
                <a:schemeClr val="dk1"/>
              </a:solidFill>
            </a:endParaRPr>
          </a:p>
        </p:txBody>
      </p:sp>
      <p:sp>
        <p:nvSpPr>
          <p:cNvPr id="409" name="Google Shape;409;p35"/>
          <p:cNvSpPr txBox="1"/>
          <p:nvPr>
            <p:ph idx="1" type="body"/>
          </p:nvPr>
        </p:nvSpPr>
        <p:spPr>
          <a:xfrm>
            <a:off x="2024775" y="1737350"/>
            <a:ext cx="3921900" cy="4584000"/>
          </a:xfrm>
          <a:prstGeom prst="rect">
            <a:avLst/>
          </a:prstGeom>
          <a:noFill/>
          <a:ln>
            <a:noFill/>
          </a:ln>
        </p:spPr>
        <p:txBody>
          <a:bodyPr anchorCtr="0" anchor="t" bIns="45700" lIns="0" spcFirstLastPara="1" rIns="0" wrap="square" tIns="45700">
            <a:normAutofit fontScale="92500" lnSpcReduction="20000"/>
          </a:bodyPr>
          <a:lstStyle/>
          <a:p>
            <a:pPr indent="0" lvl="0" marL="0" rtl="0" algn="l">
              <a:lnSpc>
                <a:spcPct val="115000"/>
              </a:lnSpc>
              <a:spcBef>
                <a:spcPts val="0"/>
              </a:spcBef>
              <a:spcAft>
                <a:spcPts val="0"/>
              </a:spcAft>
              <a:buClr>
                <a:schemeClr val="dk1"/>
              </a:buClr>
              <a:buSzPct val="73333"/>
              <a:buFont typeface="Arial"/>
              <a:buNone/>
            </a:pPr>
            <a:r>
              <a:rPr lang="en-IN" sz="1500">
                <a:solidFill>
                  <a:srgbClr val="FF0000"/>
                </a:solidFill>
                <a:latin typeface="Arial"/>
                <a:ea typeface="Arial"/>
                <a:cs typeface="Arial"/>
                <a:sym typeface="Arial"/>
              </a:rPr>
              <a:t>B</a:t>
            </a:r>
            <a:r>
              <a:rPr lang="en-IN" sz="1500">
                <a:solidFill>
                  <a:schemeClr val="dk1"/>
                </a:solidFill>
                <a:latin typeface="Arial"/>
                <a:ea typeface="Arial"/>
                <a:cs typeface="Arial"/>
                <a:sym typeface="Arial"/>
              </a:rPr>
              <a:t>idirectional and </a:t>
            </a:r>
            <a:r>
              <a:rPr lang="en-IN" sz="1500">
                <a:solidFill>
                  <a:srgbClr val="FF0000"/>
                </a:solidFill>
                <a:latin typeface="Arial"/>
                <a:ea typeface="Arial"/>
                <a:cs typeface="Arial"/>
                <a:sym typeface="Arial"/>
              </a:rPr>
              <a:t>A</a:t>
            </a:r>
            <a:r>
              <a:rPr lang="en-IN" sz="1500">
                <a:solidFill>
                  <a:schemeClr val="dk1"/>
                </a:solidFill>
                <a:latin typeface="Arial"/>
                <a:ea typeface="Arial"/>
                <a:cs typeface="Arial"/>
                <a:sym typeface="Arial"/>
              </a:rPr>
              <a:t>uto-</a:t>
            </a:r>
            <a:r>
              <a:rPr lang="en-IN" sz="1500">
                <a:solidFill>
                  <a:srgbClr val="FF0000"/>
                </a:solidFill>
                <a:latin typeface="Arial"/>
                <a:ea typeface="Arial"/>
                <a:cs typeface="Arial"/>
                <a:sym typeface="Arial"/>
              </a:rPr>
              <a:t>R</a:t>
            </a:r>
            <a:r>
              <a:rPr lang="en-IN" sz="1500">
                <a:solidFill>
                  <a:schemeClr val="dk1"/>
                </a:solidFill>
                <a:latin typeface="Arial"/>
                <a:ea typeface="Arial"/>
                <a:cs typeface="Arial"/>
                <a:sym typeface="Arial"/>
              </a:rPr>
              <a:t>egressive </a:t>
            </a:r>
            <a:r>
              <a:rPr lang="en-IN" sz="1500">
                <a:solidFill>
                  <a:srgbClr val="FF0000"/>
                </a:solidFill>
                <a:latin typeface="Arial"/>
                <a:ea typeface="Arial"/>
                <a:cs typeface="Arial"/>
                <a:sym typeface="Arial"/>
              </a:rPr>
              <a:t>T</a:t>
            </a:r>
            <a:r>
              <a:rPr lang="en-IN" sz="1500">
                <a:solidFill>
                  <a:schemeClr val="dk1"/>
                </a:solidFill>
                <a:latin typeface="Arial"/>
                <a:ea typeface="Arial"/>
                <a:cs typeface="Arial"/>
                <a:sym typeface="Arial"/>
              </a:rPr>
              <a:t>ransformer [1][2]</a:t>
            </a:r>
            <a:endParaRPr sz="15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ct val="73333"/>
              <a:buFont typeface="Arial"/>
              <a:buNone/>
            </a:pPr>
            <a:r>
              <a:t/>
            </a:r>
            <a:endParaRPr sz="1500">
              <a:solidFill>
                <a:schemeClr val="dk1"/>
              </a:solidFill>
              <a:latin typeface="Arial"/>
              <a:ea typeface="Arial"/>
              <a:cs typeface="Arial"/>
              <a:sym typeface="Arial"/>
            </a:endParaRPr>
          </a:p>
          <a:p>
            <a:pPr indent="-314722" lvl="0" marL="457200" rtl="0" algn="l">
              <a:lnSpc>
                <a:spcPct val="115000"/>
              </a:lnSpc>
              <a:spcBef>
                <a:spcPts val="0"/>
              </a:spcBef>
              <a:spcAft>
                <a:spcPts val="0"/>
              </a:spcAft>
              <a:buClr>
                <a:schemeClr val="dk1"/>
              </a:buClr>
              <a:buSzPct val="100000"/>
              <a:buFont typeface="Arial"/>
              <a:buChar char="➢"/>
            </a:pPr>
            <a:r>
              <a:rPr lang="en-IN" sz="1466">
                <a:solidFill>
                  <a:schemeClr val="dk1"/>
                </a:solidFill>
                <a:latin typeface="Arial"/>
                <a:ea typeface="Arial"/>
                <a:cs typeface="Arial"/>
                <a:sym typeface="Arial"/>
              </a:rPr>
              <a:t>BART is a sequence-to-sequence model trained as a denoising autoencoder.</a:t>
            </a:r>
            <a:endParaRPr sz="1466">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sz="1466">
              <a:solidFill>
                <a:schemeClr val="dk1"/>
              </a:solidFill>
              <a:latin typeface="Arial"/>
              <a:ea typeface="Arial"/>
              <a:cs typeface="Arial"/>
              <a:sym typeface="Arial"/>
            </a:endParaRPr>
          </a:p>
          <a:p>
            <a:pPr indent="-324652" lvl="0" marL="457200" rtl="0" algn="l">
              <a:lnSpc>
                <a:spcPct val="115000"/>
              </a:lnSpc>
              <a:spcBef>
                <a:spcPts val="0"/>
              </a:spcBef>
              <a:spcAft>
                <a:spcPts val="0"/>
              </a:spcAft>
              <a:buClr>
                <a:schemeClr val="dk1"/>
              </a:buClr>
              <a:buSzPct val="100000"/>
              <a:buFont typeface="Arial"/>
              <a:buChar char="➢"/>
            </a:pPr>
            <a:r>
              <a:rPr lang="en-IN" sz="1635">
                <a:solidFill>
                  <a:schemeClr val="dk1"/>
                </a:solidFill>
                <a:latin typeface="Arial"/>
                <a:ea typeface="Arial"/>
                <a:cs typeface="Arial"/>
                <a:sym typeface="Arial"/>
              </a:rPr>
              <a:t>The BART model can be fine-tuned to domain-specific datasets to develop applications</a:t>
            </a:r>
            <a:endParaRPr sz="1635">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sz="1500">
              <a:solidFill>
                <a:schemeClr val="dk1"/>
              </a:solidFill>
              <a:latin typeface="Arial"/>
              <a:ea typeface="Arial"/>
              <a:cs typeface="Arial"/>
              <a:sym typeface="Arial"/>
            </a:endParaRPr>
          </a:p>
          <a:p>
            <a:pPr indent="-316706" lvl="0" marL="457200" rtl="0" algn="l">
              <a:lnSpc>
                <a:spcPct val="115000"/>
              </a:lnSpc>
              <a:spcBef>
                <a:spcPts val="0"/>
              </a:spcBef>
              <a:spcAft>
                <a:spcPts val="0"/>
              </a:spcAft>
              <a:buClr>
                <a:schemeClr val="dk1"/>
              </a:buClr>
              <a:buSzPct val="100000"/>
              <a:buFont typeface="Arial"/>
              <a:buChar char="➢"/>
            </a:pPr>
            <a:r>
              <a:rPr lang="en-IN" sz="1500">
                <a:solidFill>
                  <a:schemeClr val="dk1"/>
                </a:solidFill>
                <a:latin typeface="Arial"/>
                <a:ea typeface="Arial"/>
                <a:cs typeface="Arial"/>
                <a:sym typeface="Arial"/>
              </a:rPr>
              <a:t>Bidirectional encoder(BERT): It uses both the information from left and right in the text to find the best representation of its input sequence.</a:t>
            </a:r>
            <a:endParaRPr sz="15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sz="1500">
              <a:solidFill>
                <a:schemeClr val="dk1"/>
              </a:solidFill>
              <a:latin typeface="Arial"/>
              <a:ea typeface="Arial"/>
              <a:cs typeface="Arial"/>
              <a:sym typeface="Arial"/>
            </a:endParaRPr>
          </a:p>
          <a:p>
            <a:pPr indent="-316706" lvl="0" marL="457200" rtl="0" algn="l">
              <a:lnSpc>
                <a:spcPct val="115000"/>
              </a:lnSpc>
              <a:spcBef>
                <a:spcPts val="0"/>
              </a:spcBef>
              <a:spcAft>
                <a:spcPts val="0"/>
              </a:spcAft>
              <a:buClr>
                <a:schemeClr val="dk1"/>
              </a:buClr>
              <a:buSzPct val="100000"/>
              <a:buFont typeface="Arial"/>
              <a:buChar char="➢"/>
            </a:pPr>
            <a:r>
              <a:rPr lang="en-IN" sz="1500">
                <a:solidFill>
                  <a:schemeClr val="dk1"/>
                </a:solidFill>
                <a:latin typeface="Arial"/>
                <a:ea typeface="Arial"/>
                <a:cs typeface="Arial"/>
                <a:sym typeface="Arial"/>
              </a:rPr>
              <a:t>Autoregressive decoder(GPT): It means that it produces output from the hidden state which is the output of the encoder. This subsequently goes into a recurrent structure that uses prediction from previous state to generate next step</a:t>
            </a:r>
            <a:r>
              <a:rPr lang="en-IN" sz="1150">
                <a:solidFill>
                  <a:srgbClr val="232629"/>
                </a:solidFill>
                <a:highlight>
                  <a:srgbClr val="FFFFFF"/>
                </a:highlight>
                <a:latin typeface="Arial"/>
                <a:ea typeface="Arial"/>
                <a:cs typeface="Arial"/>
                <a:sym typeface="Arial"/>
              </a:rPr>
              <a:t>.</a:t>
            </a:r>
            <a:endParaRPr sz="1150">
              <a:solidFill>
                <a:srgbClr val="232629"/>
              </a:solidFill>
              <a:highlight>
                <a:srgbClr val="FFFFFF"/>
              </a:highlight>
              <a:latin typeface="Arial"/>
              <a:ea typeface="Arial"/>
              <a:cs typeface="Arial"/>
              <a:sym typeface="Arial"/>
            </a:endParaRPr>
          </a:p>
          <a:p>
            <a:pPr indent="0" lvl="0" marL="0" rtl="0" algn="l">
              <a:lnSpc>
                <a:spcPct val="90000"/>
              </a:lnSpc>
              <a:spcBef>
                <a:spcPts val="0"/>
              </a:spcBef>
              <a:spcAft>
                <a:spcPts val="0"/>
              </a:spcAft>
              <a:buSzPct val="100000"/>
              <a:buNone/>
            </a:pPr>
            <a:r>
              <a:t/>
            </a:r>
            <a:endParaRPr/>
          </a:p>
        </p:txBody>
      </p:sp>
      <p:pic>
        <p:nvPicPr>
          <p:cNvPr id="410" name="Google Shape;410;p35"/>
          <p:cNvPicPr preferRelativeResize="0"/>
          <p:nvPr/>
        </p:nvPicPr>
        <p:blipFill rotWithShape="1">
          <a:blip r:embed="rId3">
            <a:alphaModFix/>
          </a:blip>
          <a:srcRect b="0" l="0" r="0" t="0"/>
          <a:stretch/>
        </p:blipFill>
        <p:spPr>
          <a:xfrm>
            <a:off x="10614674" y="0"/>
            <a:ext cx="1577327" cy="1737360"/>
          </a:xfrm>
          <a:prstGeom prst="rect">
            <a:avLst/>
          </a:prstGeom>
          <a:noFill/>
          <a:ln>
            <a:noFill/>
          </a:ln>
        </p:spPr>
      </p:pic>
      <p:sp>
        <p:nvSpPr>
          <p:cNvPr id="411" name="Google Shape;411;p35"/>
          <p:cNvSpPr txBox="1"/>
          <p:nvPr>
            <p:ph idx="10" type="dt"/>
          </p:nvPr>
        </p:nvSpPr>
        <p:spPr>
          <a:xfrm>
            <a:off x="1870800" y="6459775"/>
            <a:ext cx="1950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chemeClr val="lt1"/>
                </a:solidFill>
              </a:rPr>
              <a:t>6th April</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412" name="Google Shape;412;p35"/>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IN">
                <a:solidFill>
                  <a:schemeClr val="lt1"/>
                </a:solidFill>
              </a:rPr>
              <a:t>AUTONOMOUS PRESENTATION CREATOR</a:t>
            </a:r>
            <a:endParaRPr/>
          </a:p>
        </p:txBody>
      </p:sp>
      <p:sp>
        <p:nvSpPr>
          <p:cNvPr id="413" name="Google Shape;413;p35"/>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14" name="Google Shape;414;p35"/>
          <p:cNvSpPr/>
          <p:nvPr/>
        </p:nvSpPr>
        <p:spPr>
          <a:xfrm>
            <a:off x="0" y="0"/>
            <a:ext cx="1870800" cy="6858000"/>
          </a:xfrm>
          <a:prstGeom prst="rect">
            <a:avLst/>
          </a:prstGeom>
          <a:gradFill>
            <a:gsLst>
              <a:gs pos="0">
                <a:srgbClr val="BDB4BF"/>
              </a:gs>
              <a:gs pos="100000">
                <a:srgbClr val="797679"/>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5"/>
          <p:cNvSpPr txBox="1"/>
          <p:nvPr/>
        </p:nvSpPr>
        <p:spPr>
          <a:xfrm>
            <a:off x="50" y="1323225"/>
            <a:ext cx="1586100" cy="1231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Calibri"/>
              <a:buChar char="●"/>
            </a:pPr>
            <a:r>
              <a:rPr b="1" lang="en-IN" sz="2800">
                <a:solidFill>
                  <a:schemeClr val="dk1"/>
                </a:solidFill>
                <a:latin typeface="Calibri"/>
                <a:ea typeface="Calibri"/>
                <a:cs typeface="Calibri"/>
                <a:sym typeface="Calibri"/>
              </a:rPr>
              <a:t>2019</a:t>
            </a:r>
            <a:endParaRPr b="1"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IN" sz="2500" u="sng">
                <a:solidFill>
                  <a:schemeClr val="dk1"/>
                </a:solidFill>
                <a:latin typeface="Calibri"/>
                <a:ea typeface="Calibri"/>
                <a:cs typeface="Calibri"/>
                <a:sym typeface="Calibri"/>
              </a:rPr>
              <a:t>Datasets :</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AutoNum type="arabicPeriod"/>
            </a:pPr>
            <a:r>
              <a:rPr lang="en-IN" sz="1500">
                <a:solidFill>
                  <a:schemeClr val="dk1"/>
                </a:solidFill>
                <a:latin typeface="Calibri"/>
                <a:ea typeface="Calibri"/>
                <a:cs typeface="Calibri"/>
                <a:sym typeface="Calibri"/>
              </a:rPr>
              <a:t>CNN news</a:t>
            </a:r>
            <a:endParaRPr sz="1500">
              <a:solidFill>
                <a:schemeClr val="dk1"/>
              </a:solidFill>
              <a:latin typeface="Calibri"/>
              <a:ea typeface="Calibri"/>
              <a:cs typeface="Calibri"/>
              <a:sym typeface="Calibri"/>
            </a:endParaRPr>
          </a:p>
        </p:txBody>
      </p:sp>
      <p:pic>
        <p:nvPicPr>
          <p:cNvPr id="416" name="Google Shape;416;p35"/>
          <p:cNvPicPr preferRelativeResize="0"/>
          <p:nvPr/>
        </p:nvPicPr>
        <p:blipFill>
          <a:blip r:embed="rId4">
            <a:alphaModFix/>
          </a:blip>
          <a:stretch>
            <a:fillRect/>
          </a:stretch>
        </p:blipFill>
        <p:spPr>
          <a:xfrm>
            <a:off x="6385300" y="3742536"/>
            <a:ext cx="5655876" cy="2155564"/>
          </a:xfrm>
          <a:prstGeom prst="rect">
            <a:avLst/>
          </a:prstGeom>
          <a:noFill/>
          <a:ln>
            <a:noFill/>
          </a:ln>
        </p:spPr>
      </p:pic>
      <p:pic>
        <p:nvPicPr>
          <p:cNvPr id="417" name="Google Shape;417;p35"/>
          <p:cNvPicPr preferRelativeResize="0"/>
          <p:nvPr/>
        </p:nvPicPr>
        <p:blipFill>
          <a:blip r:embed="rId5">
            <a:alphaModFix/>
          </a:blip>
          <a:stretch>
            <a:fillRect/>
          </a:stretch>
        </p:blipFill>
        <p:spPr>
          <a:xfrm>
            <a:off x="6385310" y="2112388"/>
            <a:ext cx="5188491" cy="136796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6"/>
          <p:cNvSpPr txBox="1"/>
          <p:nvPr>
            <p:ph type="title"/>
          </p:nvPr>
        </p:nvSpPr>
        <p:spPr>
          <a:xfrm>
            <a:off x="1097275" y="286601"/>
            <a:ext cx="10058400" cy="870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b="1" lang="en-IN" sz="4400">
                <a:solidFill>
                  <a:schemeClr val="dk1"/>
                </a:solidFill>
              </a:rPr>
              <a:t>Comparison of best models</a:t>
            </a:r>
            <a:endParaRPr b="1" sz="4400">
              <a:solidFill>
                <a:schemeClr val="dk1"/>
              </a:solidFill>
            </a:endParaRPr>
          </a:p>
        </p:txBody>
      </p:sp>
      <p:sp>
        <p:nvSpPr>
          <p:cNvPr id="424" name="Google Shape;424;p36"/>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0" lvl="0" marL="0" rtl="0" algn="l">
              <a:spcBef>
                <a:spcPts val="1200"/>
              </a:spcBef>
              <a:spcAft>
                <a:spcPts val="200"/>
              </a:spcAft>
              <a:buNone/>
            </a:pPr>
            <a:r>
              <a:t/>
            </a:r>
            <a:endParaRPr/>
          </a:p>
        </p:txBody>
      </p:sp>
      <p:pic>
        <p:nvPicPr>
          <p:cNvPr id="425" name="Google Shape;425;p36"/>
          <p:cNvPicPr preferRelativeResize="0"/>
          <p:nvPr/>
        </p:nvPicPr>
        <p:blipFill>
          <a:blip r:embed="rId3">
            <a:alphaModFix/>
          </a:blip>
          <a:stretch>
            <a:fillRect/>
          </a:stretch>
        </p:blipFill>
        <p:spPr>
          <a:xfrm>
            <a:off x="910313" y="1314475"/>
            <a:ext cx="10599977" cy="4942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7"/>
          <p:cNvSpPr txBox="1"/>
          <p:nvPr/>
        </p:nvSpPr>
        <p:spPr>
          <a:xfrm>
            <a:off x="570600" y="325025"/>
            <a:ext cx="110508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3700">
                <a:latin typeface="Calibri"/>
                <a:ea typeface="Calibri"/>
                <a:cs typeface="Calibri"/>
                <a:sym typeface="Calibri"/>
              </a:rPr>
              <a:t>IMPLEMENTATION OF  TEXT SUMMARIZATION MODELS</a:t>
            </a:r>
            <a:endParaRPr sz="3700">
              <a:latin typeface="Calibri"/>
              <a:ea typeface="Calibri"/>
              <a:cs typeface="Calibri"/>
              <a:sym typeface="Calibri"/>
            </a:endParaRPr>
          </a:p>
        </p:txBody>
      </p:sp>
      <p:sp>
        <p:nvSpPr>
          <p:cNvPr id="432" name="Google Shape;432;p37"/>
          <p:cNvSpPr txBox="1"/>
          <p:nvPr/>
        </p:nvSpPr>
        <p:spPr>
          <a:xfrm>
            <a:off x="408425" y="1191225"/>
            <a:ext cx="11571600" cy="504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200"/>
              <a:t>Summarization of addition from wikipedia using BART model</a:t>
            </a:r>
            <a:endParaRPr b="1" sz="2200"/>
          </a:p>
          <a:p>
            <a:pPr indent="0" lvl="0" marL="457200" rtl="0" algn="l">
              <a:spcBef>
                <a:spcPts val="0"/>
              </a:spcBef>
              <a:spcAft>
                <a:spcPts val="0"/>
              </a:spcAft>
              <a:buNone/>
            </a:pPr>
            <a:r>
              <a:t/>
            </a:r>
            <a:endParaRPr sz="600">
              <a:solidFill>
                <a:schemeClr val="dk1"/>
              </a:solidFill>
            </a:endParaRPr>
          </a:p>
          <a:p>
            <a:pPr indent="-342900" lvl="0" marL="457200" rtl="0" algn="l">
              <a:spcBef>
                <a:spcPts val="0"/>
              </a:spcBef>
              <a:spcAft>
                <a:spcPts val="0"/>
              </a:spcAft>
              <a:buClr>
                <a:schemeClr val="dk1"/>
              </a:buClr>
              <a:buSzPts val="1800"/>
              <a:buChar char="➢"/>
            </a:pPr>
            <a:r>
              <a:rPr lang="en-IN" sz="1800">
                <a:solidFill>
                  <a:schemeClr val="dk1"/>
                </a:solidFill>
              </a:rPr>
              <a:t>The addition of two whole numbers results in the total amount or sum of those values combined. </a:t>
            </a:r>
            <a:endParaRPr sz="1800">
              <a:solidFill>
                <a:schemeClr val="dk1"/>
              </a:solidFill>
            </a:endParaRPr>
          </a:p>
          <a:p>
            <a:pPr indent="-342900" lvl="0" marL="457200" rtl="0" algn="l">
              <a:spcBef>
                <a:spcPts val="0"/>
              </a:spcBef>
              <a:spcAft>
                <a:spcPts val="0"/>
              </a:spcAft>
              <a:buClr>
                <a:schemeClr val="dk1"/>
              </a:buClr>
              <a:buSzPts val="1800"/>
              <a:buChar char="➢"/>
            </a:pPr>
            <a:r>
              <a:rPr lang="en-IN" sz="1800">
                <a:solidFill>
                  <a:schemeClr val="dk1"/>
                </a:solidFill>
              </a:rPr>
              <a:t>Addition belongs to arithmetic, a branch of mathematics. </a:t>
            </a:r>
            <a:endParaRPr sz="1800">
              <a:solidFill>
                <a:schemeClr val="dk1"/>
              </a:solidFill>
            </a:endParaRPr>
          </a:p>
          <a:p>
            <a:pPr indent="-342900" lvl="0" marL="457200" rtl="0" algn="l">
              <a:spcBef>
                <a:spcPts val="0"/>
              </a:spcBef>
              <a:spcAft>
                <a:spcPts val="0"/>
              </a:spcAft>
              <a:buClr>
                <a:schemeClr val="dk1"/>
              </a:buClr>
              <a:buSzPts val="1800"/>
              <a:buChar char="➢"/>
            </a:pPr>
            <a:r>
              <a:rPr lang="en-IN" sz="1800">
                <a:solidFill>
                  <a:schemeClr val="dk1"/>
                </a:solidFill>
              </a:rPr>
              <a:t>Performing addition is one of the simplest numerical tasks.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0" rtl="0" algn="ctr">
              <a:spcBef>
                <a:spcPts val="0"/>
              </a:spcBef>
              <a:spcAft>
                <a:spcPts val="0"/>
              </a:spcAft>
              <a:buNone/>
            </a:pPr>
            <a:r>
              <a:rPr b="1" lang="en-IN" sz="2200">
                <a:solidFill>
                  <a:schemeClr val="dk1"/>
                </a:solidFill>
              </a:rPr>
              <a:t>Summarization of addition from wikipedia using BERT model</a:t>
            </a:r>
            <a:endParaRPr sz="1800">
              <a:solidFill>
                <a:schemeClr val="dk1"/>
              </a:solidFill>
            </a:endParaRPr>
          </a:p>
          <a:p>
            <a:pPr indent="0" lvl="0" marL="457200" rtl="0" algn="l">
              <a:spcBef>
                <a:spcPts val="0"/>
              </a:spcBef>
              <a:spcAft>
                <a:spcPts val="0"/>
              </a:spcAft>
              <a:buNone/>
            </a:pPr>
            <a:r>
              <a:t/>
            </a:r>
            <a:endParaRPr sz="600"/>
          </a:p>
          <a:p>
            <a:pPr indent="-342900" lvl="0" marL="457200" rtl="0" algn="l">
              <a:spcBef>
                <a:spcPts val="0"/>
              </a:spcBef>
              <a:spcAft>
                <a:spcPts val="0"/>
              </a:spcAft>
              <a:buSzPts val="1800"/>
              <a:buChar char="➢"/>
            </a:pPr>
            <a:r>
              <a:rPr lang="en-IN" sz="1800"/>
              <a:t>Addition (usually signified by the plus symbol +) is one of the four basic operations of arithmetic, the other three being subtraction, multiplication and division.</a:t>
            </a:r>
            <a:endParaRPr sz="1800"/>
          </a:p>
          <a:p>
            <a:pPr indent="-342900" lvl="0" marL="457200" rtl="0" algn="l">
              <a:spcBef>
                <a:spcPts val="0"/>
              </a:spcBef>
              <a:spcAft>
                <a:spcPts val="0"/>
              </a:spcAft>
              <a:buSzPts val="1800"/>
              <a:buChar char="➢"/>
            </a:pPr>
            <a:r>
              <a:rPr lang="en-IN" sz="1800"/>
              <a:t> Addition belongs to arithmetic, a branch of mathematics. </a:t>
            </a:r>
            <a:endParaRPr sz="1800"/>
          </a:p>
          <a:p>
            <a:pPr indent="-342900" lvl="0" marL="457200" rtl="0" algn="l">
              <a:spcBef>
                <a:spcPts val="0"/>
              </a:spcBef>
              <a:spcAft>
                <a:spcPts val="0"/>
              </a:spcAft>
              <a:buSzPts val="1800"/>
              <a:buChar char="➢"/>
            </a:pPr>
            <a:r>
              <a:rPr lang="en-IN" sz="1800"/>
              <a:t>In algebra, another area of mathematics, addition can also be performed on abstract objects such as vectors, matrices, subspaces and subgroups. </a:t>
            </a:r>
            <a:endParaRPr sz="1800"/>
          </a:p>
          <a:p>
            <a:pPr indent="0" lvl="0" marL="0" rtl="0" algn="l">
              <a:spcBef>
                <a:spcPts val="0"/>
              </a:spcBef>
              <a:spcAft>
                <a:spcPts val="0"/>
              </a:spcAft>
              <a:buNone/>
            </a:pPr>
            <a:r>
              <a:t/>
            </a:r>
            <a:endParaRPr sz="1800"/>
          </a:p>
          <a:p>
            <a:pPr indent="0" lvl="0" marL="0" rtl="0" algn="ctr">
              <a:spcBef>
                <a:spcPts val="0"/>
              </a:spcBef>
              <a:spcAft>
                <a:spcPts val="0"/>
              </a:spcAft>
              <a:buClr>
                <a:schemeClr val="dk1"/>
              </a:buClr>
              <a:buSzPts val="1100"/>
              <a:buFont typeface="Arial"/>
              <a:buNone/>
            </a:pPr>
            <a:r>
              <a:rPr b="1" lang="en-IN" sz="2200">
                <a:solidFill>
                  <a:schemeClr val="dk1"/>
                </a:solidFill>
              </a:rPr>
              <a:t>Summarization of addition from wikipedia using NLTK library</a:t>
            </a:r>
            <a:endParaRPr b="1" sz="2200">
              <a:solidFill>
                <a:schemeClr val="dk1"/>
              </a:solidFill>
            </a:endParaRPr>
          </a:p>
          <a:p>
            <a:pPr indent="0" lvl="0" marL="0" rtl="0" algn="l">
              <a:spcBef>
                <a:spcPts val="0"/>
              </a:spcBef>
              <a:spcAft>
                <a:spcPts val="0"/>
              </a:spcAft>
              <a:buClr>
                <a:schemeClr val="dk1"/>
              </a:buClr>
              <a:buSzPts val="1100"/>
              <a:buFont typeface="Arial"/>
              <a:buNone/>
            </a:pPr>
            <a:r>
              <a:t/>
            </a:r>
            <a:endParaRPr b="1" sz="400">
              <a:solidFill>
                <a:schemeClr val="dk1"/>
              </a:solidFill>
            </a:endParaRPr>
          </a:p>
          <a:p>
            <a:pPr indent="-342900" lvl="0" marL="457200" rtl="0" algn="l">
              <a:spcBef>
                <a:spcPts val="0"/>
              </a:spcBef>
              <a:spcAft>
                <a:spcPts val="0"/>
              </a:spcAft>
              <a:buClr>
                <a:schemeClr val="dk1"/>
              </a:buClr>
              <a:buSzPts val="1800"/>
              <a:buChar char="➢"/>
            </a:pPr>
            <a:r>
              <a:rPr lang="en-IN" sz="1800">
                <a:solidFill>
                  <a:schemeClr val="dk1"/>
                </a:solidFill>
                <a:highlight>
                  <a:srgbClr val="FFFFFF"/>
                </a:highlight>
              </a:rPr>
              <a:t>Repeated addition of 1 is the same as counting; addition of 0 does not change a number.</a:t>
            </a:r>
            <a:endParaRPr sz="1800">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IN" sz="1800">
                <a:solidFill>
                  <a:schemeClr val="dk1"/>
                </a:solidFill>
                <a:highlight>
                  <a:srgbClr val="FFFFFF"/>
                </a:highlight>
              </a:rPr>
              <a:t>Performing addition is one of the simplest numerical tasks. </a:t>
            </a:r>
            <a:endParaRPr sz="1800">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IN" sz="1800">
                <a:solidFill>
                  <a:schemeClr val="dk1"/>
                </a:solidFill>
                <a:highlight>
                  <a:srgbClr val="FFFFFF"/>
                </a:highlight>
              </a:rPr>
              <a:t>Addition has several important properties.</a:t>
            </a:r>
            <a:endParaRPr sz="18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8"/>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IN"/>
              <a:t>Creating and Design of a PowerPoint Presentation</a:t>
            </a:r>
            <a:endParaRPr/>
          </a:p>
        </p:txBody>
      </p:sp>
      <p:pic>
        <p:nvPicPr>
          <p:cNvPr id="439" name="Google Shape;439;p38"/>
          <p:cNvPicPr preferRelativeResize="0"/>
          <p:nvPr/>
        </p:nvPicPr>
        <p:blipFill>
          <a:blip r:embed="rId3">
            <a:alphaModFix/>
          </a:blip>
          <a:stretch>
            <a:fillRect/>
          </a:stretch>
        </p:blipFill>
        <p:spPr>
          <a:xfrm>
            <a:off x="1855550" y="1737400"/>
            <a:ext cx="8600700" cy="4506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9"/>
          <p:cNvSpPr txBox="1"/>
          <p:nvPr>
            <p:ph type="title"/>
          </p:nvPr>
        </p:nvSpPr>
        <p:spPr>
          <a:xfrm>
            <a:off x="1066805" y="336753"/>
            <a:ext cx="10058400" cy="14508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N">
                <a:solidFill>
                  <a:srgbClr val="802017"/>
                </a:solidFill>
              </a:rPr>
              <a:t>Introduction to Python-pptx</a:t>
            </a:r>
            <a:endParaRPr>
              <a:solidFill>
                <a:srgbClr val="802017"/>
              </a:solidFill>
            </a:endParaRPr>
          </a:p>
        </p:txBody>
      </p:sp>
      <p:pic>
        <p:nvPicPr>
          <p:cNvPr id="446" name="Google Shape;446;p39"/>
          <p:cNvPicPr preferRelativeResize="0"/>
          <p:nvPr/>
        </p:nvPicPr>
        <p:blipFill>
          <a:blip r:embed="rId3">
            <a:alphaModFix/>
          </a:blip>
          <a:stretch>
            <a:fillRect/>
          </a:stretch>
        </p:blipFill>
        <p:spPr>
          <a:xfrm>
            <a:off x="1582525" y="1787550"/>
            <a:ext cx="9026951" cy="4490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0"/>
          <p:cNvSpPr txBox="1"/>
          <p:nvPr/>
        </p:nvSpPr>
        <p:spPr>
          <a:xfrm>
            <a:off x="1197200" y="776975"/>
            <a:ext cx="99441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4400">
                <a:solidFill>
                  <a:srgbClr val="B02C20"/>
                </a:solidFill>
                <a:latin typeface="Calibri"/>
                <a:ea typeface="Calibri"/>
                <a:cs typeface="Calibri"/>
                <a:sym typeface="Calibri"/>
              </a:rPr>
              <a:t>Themes of PPT </a:t>
            </a:r>
            <a:endParaRPr b="1" sz="4400">
              <a:solidFill>
                <a:srgbClr val="B02C20"/>
              </a:solidFill>
              <a:latin typeface="Calibri"/>
              <a:ea typeface="Calibri"/>
              <a:cs typeface="Calibri"/>
              <a:sym typeface="Calibri"/>
            </a:endParaRPr>
          </a:p>
        </p:txBody>
      </p:sp>
      <p:sp>
        <p:nvSpPr>
          <p:cNvPr id="453" name="Google Shape;453;p40"/>
          <p:cNvSpPr txBox="1"/>
          <p:nvPr/>
        </p:nvSpPr>
        <p:spPr>
          <a:xfrm>
            <a:off x="1435075" y="2019100"/>
            <a:ext cx="4303800" cy="3724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Font typeface="Calibri"/>
              <a:buChar char="❖"/>
            </a:pPr>
            <a:r>
              <a:rPr lang="en-IN" sz="2300">
                <a:latin typeface="Calibri"/>
                <a:ea typeface="Calibri"/>
                <a:cs typeface="Calibri"/>
                <a:sym typeface="Calibri"/>
              </a:rPr>
              <a:t>Objects in VBscript is created.</a:t>
            </a:r>
            <a:endParaRPr sz="23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IN" sz="2300">
                <a:latin typeface="Calibri"/>
                <a:ea typeface="Calibri"/>
                <a:cs typeface="Calibri"/>
                <a:sym typeface="Calibri"/>
              </a:rPr>
              <a:t>These objects are basically  presented as layouts.</a:t>
            </a:r>
            <a:endParaRPr sz="2300">
              <a:latin typeface="Calibri"/>
              <a:ea typeface="Calibri"/>
              <a:cs typeface="Calibri"/>
              <a:sym typeface="Calibri"/>
            </a:endParaRPr>
          </a:p>
          <a:p>
            <a:pPr indent="0" lvl="0" marL="914400" rtl="0" algn="l">
              <a:spcBef>
                <a:spcPts val="0"/>
              </a:spcBef>
              <a:spcAft>
                <a:spcPts val="0"/>
              </a:spcAft>
              <a:buNone/>
            </a:pPr>
            <a:r>
              <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IN" sz="2300">
                <a:latin typeface="Calibri"/>
                <a:ea typeface="Calibri"/>
                <a:cs typeface="Calibri"/>
                <a:sym typeface="Calibri"/>
              </a:rPr>
              <a:t>Different layouts for slides of PPT are given to the user depending on his/her needs.</a:t>
            </a:r>
            <a:endParaRPr sz="2300">
              <a:latin typeface="Calibri"/>
              <a:ea typeface="Calibri"/>
              <a:cs typeface="Calibri"/>
              <a:sym typeface="Calibri"/>
            </a:endParaRPr>
          </a:p>
          <a:p>
            <a:pPr indent="0" lvl="0" marL="457200" rtl="0" algn="l">
              <a:spcBef>
                <a:spcPts val="0"/>
              </a:spcBef>
              <a:spcAft>
                <a:spcPts val="0"/>
              </a:spcAft>
              <a:buNone/>
            </a:pPr>
            <a:r>
              <a:t/>
            </a:r>
            <a:endParaRPr sz="2300">
              <a:latin typeface="Calibri"/>
              <a:ea typeface="Calibri"/>
              <a:cs typeface="Calibri"/>
              <a:sym typeface="Calibri"/>
            </a:endParaRPr>
          </a:p>
          <a:p>
            <a:pPr indent="0" lvl="0" marL="457200" rtl="0" algn="l">
              <a:spcBef>
                <a:spcPts val="0"/>
              </a:spcBef>
              <a:spcAft>
                <a:spcPts val="0"/>
              </a:spcAft>
              <a:buNone/>
            </a:pPr>
            <a:r>
              <a:t/>
            </a:r>
            <a:endParaRPr sz="2300">
              <a:latin typeface="Calibri"/>
              <a:ea typeface="Calibri"/>
              <a:cs typeface="Calibri"/>
              <a:sym typeface="Calibri"/>
            </a:endParaRPr>
          </a:p>
        </p:txBody>
      </p:sp>
      <p:sp>
        <p:nvSpPr>
          <p:cNvPr id="454" name="Google Shape;454;p40"/>
          <p:cNvSpPr txBox="1"/>
          <p:nvPr/>
        </p:nvSpPr>
        <p:spPr>
          <a:xfrm>
            <a:off x="6837525" y="2220025"/>
            <a:ext cx="4303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300">
              <a:latin typeface="Calibri"/>
              <a:ea typeface="Calibri"/>
              <a:cs typeface="Calibri"/>
              <a:sym typeface="Calibri"/>
            </a:endParaRPr>
          </a:p>
        </p:txBody>
      </p:sp>
      <p:pic>
        <p:nvPicPr>
          <p:cNvPr id="455" name="Google Shape;455;p40"/>
          <p:cNvPicPr preferRelativeResize="0"/>
          <p:nvPr/>
        </p:nvPicPr>
        <p:blipFill>
          <a:blip r:embed="rId3">
            <a:alphaModFix/>
          </a:blip>
          <a:stretch>
            <a:fillRect/>
          </a:stretch>
        </p:blipFill>
        <p:spPr>
          <a:xfrm>
            <a:off x="5738863" y="2019100"/>
            <a:ext cx="5807225" cy="324554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1"/>
          <p:cNvSpPr txBox="1"/>
          <p:nvPr>
            <p:ph type="title"/>
          </p:nvPr>
        </p:nvSpPr>
        <p:spPr>
          <a:xfrm>
            <a:off x="1066805" y="241565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a:t>Demonstration of </a:t>
            </a:r>
            <a:r>
              <a:rPr lang="en-IN"/>
              <a:t>working</a:t>
            </a:r>
            <a:r>
              <a:rPr lang="en-IN"/>
              <a:t> of python-pptx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5"/>
          <p:cNvSpPr txBox="1"/>
          <p:nvPr>
            <p:ph type="title"/>
          </p:nvPr>
        </p:nvSpPr>
        <p:spPr>
          <a:xfrm>
            <a:off x="1097275" y="400079"/>
            <a:ext cx="10058400" cy="9372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4800"/>
              <a:buFont typeface="Calibri"/>
              <a:buNone/>
            </a:pPr>
            <a:r>
              <a:rPr b="1" lang="en-IN">
                <a:solidFill>
                  <a:schemeClr val="dk1"/>
                </a:solidFill>
              </a:rPr>
              <a:t>Problem Statement</a:t>
            </a:r>
            <a:endParaRPr/>
          </a:p>
        </p:txBody>
      </p:sp>
      <p:sp>
        <p:nvSpPr>
          <p:cNvPr id="127" name="Google Shape;127;p15"/>
          <p:cNvSpPr txBox="1"/>
          <p:nvPr>
            <p:ph idx="1" type="body"/>
          </p:nvPr>
        </p:nvSpPr>
        <p:spPr>
          <a:xfrm>
            <a:off x="384950" y="1737350"/>
            <a:ext cx="8124000" cy="4620600"/>
          </a:xfrm>
          <a:prstGeom prst="rect">
            <a:avLst/>
          </a:prstGeom>
          <a:noFill/>
          <a:ln>
            <a:noFill/>
          </a:ln>
        </p:spPr>
        <p:txBody>
          <a:bodyPr anchorCtr="0" anchor="t" bIns="45700" lIns="0" spcFirstLastPara="1" rIns="0" wrap="square" tIns="45700">
            <a:normAutofit/>
          </a:bodyPr>
          <a:lstStyle/>
          <a:p>
            <a:pPr indent="0" lvl="0" marL="457200" rtl="0" algn="l">
              <a:lnSpc>
                <a:spcPct val="90000"/>
              </a:lnSpc>
              <a:spcBef>
                <a:spcPts val="0"/>
              </a:spcBef>
              <a:spcAft>
                <a:spcPts val="0"/>
              </a:spcAft>
              <a:buNone/>
            </a:pPr>
            <a:r>
              <a:rPr b="1" lang="en-IN" sz="2100"/>
              <a:t> </a:t>
            </a:r>
            <a:endParaRPr b="1" sz="2100"/>
          </a:p>
          <a:p>
            <a:pPr indent="0" lvl="0" marL="457200" rtl="0" algn="l">
              <a:lnSpc>
                <a:spcPct val="90000"/>
              </a:lnSpc>
              <a:spcBef>
                <a:spcPts val="0"/>
              </a:spcBef>
              <a:spcAft>
                <a:spcPts val="0"/>
              </a:spcAft>
              <a:buNone/>
            </a:pPr>
            <a:r>
              <a:rPr b="1" lang="en-IN" sz="2100"/>
              <a:t>An Autonomous Presentation Creator utilising minimum inputs from the user.</a:t>
            </a:r>
            <a:endParaRPr b="1" sz="2100"/>
          </a:p>
          <a:p>
            <a:pPr indent="0" lvl="0" marL="457200" rtl="0" algn="l">
              <a:lnSpc>
                <a:spcPct val="90000"/>
              </a:lnSpc>
              <a:spcBef>
                <a:spcPts val="0"/>
              </a:spcBef>
              <a:spcAft>
                <a:spcPts val="0"/>
              </a:spcAft>
              <a:buNone/>
            </a:pPr>
            <a:r>
              <a:t/>
            </a:r>
            <a:endParaRPr b="1" sz="2100"/>
          </a:p>
          <a:p>
            <a:pPr indent="-361950" lvl="0" marL="457200" rtl="0" algn="l">
              <a:lnSpc>
                <a:spcPct val="90000"/>
              </a:lnSpc>
              <a:spcBef>
                <a:spcPts val="0"/>
              </a:spcBef>
              <a:spcAft>
                <a:spcPts val="0"/>
              </a:spcAft>
              <a:buSzPts val="2100"/>
              <a:buChar char="●"/>
            </a:pPr>
            <a:r>
              <a:rPr b="1" lang="en-IN" sz="2100"/>
              <a:t>Autonomous Presentation Creator</a:t>
            </a:r>
            <a:r>
              <a:rPr lang="en-IN" sz="2100"/>
              <a:t> utilizing</a:t>
            </a:r>
            <a:endParaRPr sz="2100"/>
          </a:p>
          <a:p>
            <a:pPr indent="-361950" lvl="1" marL="914400" rtl="0" algn="l">
              <a:lnSpc>
                <a:spcPct val="90000"/>
              </a:lnSpc>
              <a:spcBef>
                <a:spcPts val="0"/>
              </a:spcBef>
              <a:spcAft>
                <a:spcPts val="0"/>
              </a:spcAft>
              <a:buSzPts val="2100"/>
              <a:buChar char="○"/>
            </a:pPr>
            <a:r>
              <a:rPr lang="en-IN" sz="2100"/>
              <a:t>Web Scraping</a:t>
            </a:r>
            <a:endParaRPr sz="2100"/>
          </a:p>
          <a:p>
            <a:pPr indent="-361950" lvl="1" marL="914400" rtl="0" algn="l">
              <a:lnSpc>
                <a:spcPct val="90000"/>
              </a:lnSpc>
              <a:spcBef>
                <a:spcPts val="0"/>
              </a:spcBef>
              <a:spcAft>
                <a:spcPts val="0"/>
              </a:spcAft>
              <a:buSzPts val="2100"/>
              <a:buChar char="○"/>
            </a:pPr>
            <a:r>
              <a:rPr lang="en-IN" sz="2100"/>
              <a:t>Text summarisation using NLP</a:t>
            </a:r>
            <a:endParaRPr sz="2100"/>
          </a:p>
          <a:p>
            <a:pPr indent="-361950" lvl="1" marL="914400" rtl="0" algn="l">
              <a:lnSpc>
                <a:spcPct val="90000"/>
              </a:lnSpc>
              <a:spcBef>
                <a:spcPts val="0"/>
              </a:spcBef>
              <a:spcAft>
                <a:spcPts val="0"/>
              </a:spcAft>
              <a:buSzPts val="2100"/>
              <a:buChar char="○"/>
            </a:pPr>
            <a:r>
              <a:rPr lang="en-IN" sz="2100"/>
              <a:t>Image extraction along with their captions</a:t>
            </a:r>
            <a:endParaRPr sz="2100"/>
          </a:p>
          <a:p>
            <a:pPr indent="-361950" lvl="1" marL="914400" rtl="0" algn="l">
              <a:lnSpc>
                <a:spcPct val="90000"/>
              </a:lnSpc>
              <a:spcBef>
                <a:spcPts val="0"/>
              </a:spcBef>
              <a:spcAft>
                <a:spcPts val="0"/>
              </a:spcAft>
              <a:buSzPts val="2100"/>
              <a:buChar char="○"/>
            </a:pPr>
            <a:r>
              <a:rPr lang="en-IN" sz="2100"/>
              <a:t>Presentation Design</a:t>
            </a:r>
            <a:endParaRPr sz="2100"/>
          </a:p>
          <a:p>
            <a:pPr indent="0" lvl="0" marL="0" rtl="0" algn="l">
              <a:lnSpc>
                <a:spcPct val="90000"/>
              </a:lnSpc>
              <a:spcBef>
                <a:spcPts val="0"/>
              </a:spcBef>
              <a:spcAft>
                <a:spcPts val="0"/>
              </a:spcAft>
              <a:buNone/>
            </a:pPr>
            <a:r>
              <a:t/>
            </a:r>
            <a:endParaRPr sz="2100"/>
          </a:p>
          <a:p>
            <a:pPr indent="0" lvl="0" marL="0" rtl="0" algn="l">
              <a:lnSpc>
                <a:spcPct val="90000"/>
              </a:lnSpc>
              <a:spcBef>
                <a:spcPts val="0"/>
              </a:spcBef>
              <a:spcAft>
                <a:spcPts val="0"/>
              </a:spcAft>
              <a:buNone/>
            </a:pPr>
            <a:r>
              <a:t/>
            </a:r>
            <a:endParaRPr/>
          </a:p>
          <a:p>
            <a:pPr indent="0" lvl="0" marL="91440" rtl="0" algn="l">
              <a:lnSpc>
                <a:spcPct val="90000"/>
              </a:lnSpc>
              <a:spcBef>
                <a:spcPts val="0"/>
              </a:spcBef>
              <a:spcAft>
                <a:spcPts val="0"/>
              </a:spcAft>
              <a:buSzPts val="2000"/>
              <a:buNone/>
            </a:pPr>
            <a:r>
              <a:t/>
            </a:r>
            <a:endParaRPr/>
          </a:p>
        </p:txBody>
      </p:sp>
      <p:pic>
        <p:nvPicPr>
          <p:cNvPr id="128" name="Google Shape;128;p15"/>
          <p:cNvPicPr preferRelativeResize="0"/>
          <p:nvPr/>
        </p:nvPicPr>
        <p:blipFill rotWithShape="1">
          <a:blip r:embed="rId3">
            <a:alphaModFix/>
          </a:blip>
          <a:srcRect b="0" l="0" r="0" t="0"/>
          <a:stretch/>
        </p:blipFill>
        <p:spPr>
          <a:xfrm>
            <a:off x="10614674" y="0"/>
            <a:ext cx="1577326" cy="1737360"/>
          </a:xfrm>
          <a:prstGeom prst="rect">
            <a:avLst/>
          </a:prstGeom>
          <a:noFill/>
          <a:ln>
            <a:noFill/>
          </a:ln>
        </p:spPr>
      </p:pic>
      <p:sp>
        <p:nvSpPr>
          <p:cNvPr id="129" name="Google Shape;129;p1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chemeClr val="lt1"/>
                </a:solidFill>
              </a:rPr>
              <a:t>6th April</a:t>
            </a:r>
            <a:endParaRPr/>
          </a:p>
        </p:txBody>
      </p:sp>
      <p:sp>
        <p:nvSpPr>
          <p:cNvPr id="130" name="Google Shape;130;p1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IN">
                <a:solidFill>
                  <a:schemeClr val="lt1"/>
                </a:solidFill>
              </a:rPr>
              <a:t>AUTONOMOUS PRESENTATION CREATOR</a:t>
            </a:r>
            <a:endParaRPr/>
          </a:p>
        </p:txBody>
      </p:sp>
      <p:sp>
        <p:nvSpPr>
          <p:cNvPr id="131" name="Google Shape;131;p1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32" name="Google Shape;132;p15"/>
          <p:cNvPicPr preferRelativeResize="0"/>
          <p:nvPr/>
        </p:nvPicPr>
        <p:blipFill>
          <a:blip r:embed="rId4">
            <a:alphaModFix/>
          </a:blip>
          <a:stretch>
            <a:fillRect/>
          </a:stretch>
        </p:blipFill>
        <p:spPr>
          <a:xfrm>
            <a:off x="8508997" y="1854822"/>
            <a:ext cx="3357900" cy="43856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2"/>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a:t>DATA VISUALISATION ASPECT</a:t>
            </a:r>
            <a:endParaRPr/>
          </a:p>
        </p:txBody>
      </p:sp>
      <p:sp>
        <p:nvSpPr>
          <p:cNvPr id="468" name="Google Shape;468;p42"/>
          <p:cNvSpPr txBox="1"/>
          <p:nvPr/>
        </p:nvSpPr>
        <p:spPr>
          <a:xfrm>
            <a:off x="1097275" y="1944800"/>
            <a:ext cx="3930600" cy="3848100"/>
          </a:xfrm>
          <a:prstGeom prst="rect">
            <a:avLst/>
          </a:prstGeom>
          <a:noFill/>
          <a:ln>
            <a:noFill/>
          </a:ln>
        </p:spPr>
        <p:txBody>
          <a:bodyPr anchorCtr="0" anchor="t" bIns="91425" lIns="91425" spcFirstLastPara="1" rIns="91425" wrap="square" tIns="91425">
            <a:spAutoFit/>
          </a:bodyPr>
          <a:lstStyle/>
          <a:p>
            <a:pPr indent="-444500" lvl="0" marL="457200" rtl="0" algn="l">
              <a:spcBef>
                <a:spcPts val="0"/>
              </a:spcBef>
              <a:spcAft>
                <a:spcPts val="0"/>
              </a:spcAft>
              <a:buSzPts val="3400"/>
              <a:buFont typeface="Calibri"/>
              <a:buChar char="➢"/>
            </a:pPr>
            <a:r>
              <a:rPr lang="en-IN" sz="3400">
                <a:latin typeface="Calibri"/>
                <a:ea typeface="Calibri"/>
                <a:cs typeface="Calibri"/>
                <a:sym typeface="Calibri"/>
              </a:rPr>
              <a:t>Statistical Data -&gt; Graphs </a:t>
            </a:r>
            <a:endParaRPr sz="3400">
              <a:latin typeface="Calibri"/>
              <a:ea typeface="Calibri"/>
              <a:cs typeface="Calibri"/>
              <a:sym typeface="Calibri"/>
            </a:endParaRPr>
          </a:p>
          <a:p>
            <a:pPr indent="-444500" lvl="0" marL="457200" rtl="0" algn="l">
              <a:spcBef>
                <a:spcPts val="0"/>
              </a:spcBef>
              <a:spcAft>
                <a:spcPts val="0"/>
              </a:spcAft>
              <a:buSzPts val="3400"/>
              <a:buFont typeface="Calibri"/>
              <a:buChar char="➢"/>
            </a:pPr>
            <a:r>
              <a:rPr lang="en-IN" sz="3400">
                <a:latin typeface="Calibri"/>
                <a:ea typeface="Calibri"/>
                <a:cs typeface="Calibri"/>
                <a:sym typeface="Calibri"/>
              </a:rPr>
              <a:t>More Visuals </a:t>
            </a:r>
            <a:endParaRPr sz="3400">
              <a:latin typeface="Calibri"/>
              <a:ea typeface="Calibri"/>
              <a:cs typeface="Calibri"/>
              <a:sym typeface="Calibri"/>
            </a:endParaRPr>
          </a:p>
          <a:p>
            <a:pPr indent="-444500" lvl="0" marL="457200" rtl="0" algn="l">
              <a:spcBef>
                <a:spcPts val="0"/>
              </a:spcBef>
              <a:spcAft>
                <a:spcPts val="0"/>
              </a:spcAft>
              <a:buSzPts val="3400"/>
              <a:buFont typeface="Calibri"/>
              <a:buChar char="➢"/>
            </a:pPr>
            <a:r>
              <a:rPr lang="en-IN" sz="3400">
                <a:latin typeface="Calibri"/>
                <a:ea typeface="Calibri"/>
                <a:cs typeface="Calibri"/>
                <a:sym typeface="Calibri"/>
              </a:rPr>
              <a:t>Requires dedicated statistical data scraping algorithm</a:t>
            </a:r>
            <a:endParaRPr sz="3400">
              <a:latin typeface="Calibri"/>
              <a:ea typeface="Calibri"/>
              <a:cs typeface="Calibri"/>
              <a:sym typeface="Calibri"/>
            </a:endParaRPr>
          </a:p>
        </p:txBody>
      </p:sp>
      <p:pic>
        <p:nvPicPr>
          <p:cNvPr id="469" name="Google Shape;469;p42"/>
          <p:cNvPicPr preferRelativeResize="0"/>
          <p:nvPr/>
        </p:nvPicPr>
        <p:blipFill>
          <a:blip r:embed="rId3">
            <a:alphaModFix/>
          </a:blip>
          <a:stretch>
            <a:fillRect/>
          </a:stretch>
        </p:blipFill>
        <p:spPr>
          <a:xfrm>
            <a:off x="5344050" y="1835691"/>
            <a:ext cx="6210300" cy="4352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3"/>
          <p:cNvSpPr txBox="1"/>
          <p:nvPr>
            <p:ph type="title"/>
          </p:nvPr>
        </p:nvSpPr>
        <p:spPr>
          <a:xfrm>
            <a:off x="668250" y="-385750"/>
            <a:ext cx="108555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a:t>  Further Implementations of python-pptx</a:t>
            </a:r>
            <a:endParaRPr/>
          </a:p>
        </p:txBody>
      </p:sp>
      <p:pic>
        <p:nvPicPr>
          <p:cNvPr id="476" name="Google Shape;476;p43"/>
          <p:cNvPicPr preferRelativeResize="0"/>
          <p:nvPr/>
        </p:nvPicPr>
        <p:blipFill rotWithShape="1">
          <a:blip r:embed="rId3">
            <a:alphaModFix/>
          </a:blip>
          <a:srcRect b="0" l="0" r="5159" t="0"/>
          <a:stretch/>
        </p:blipFill>
        <p:spPr>
          <a:xfrm>
            <a:off x="438975" y="2138675"/>
            <a:ext cx="5067900" cy="3867150"/>
          </a:xfrm>
          <a:prstGeom prst="rect">
            <a:avLst/>
          </a:prstGeom>
          <a:noFill/>
          <a:ln>
            <a:noFill/>
          </a:ln>
        </p:spPr>
      </p:pic>
      <p:pic>
        <p:nvPicPr>
          <p:cNvPr id="477" name="Google Shape;477;p43"/>
          <p:cNvPicPr preferRelativeResize="0"/>
          <p:nvPr/>
        </p:nvPicPr>
        <p:blipFill>
          <a:blip r:embed="rId4">
            <a:alphaModFix/>
          </a:blip>
          <a:stretch>
            <a:fillRect/>
          </a:stretch>
        </p:blipFill>
        <p:spPr>
          <a:xfrm>
            <a:off x="6428590" y="2138675"/>
            <a:ext cx="4752610" cy="3867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4"/>
          <p:cNvSpPr txBox="1"/>
          <p:nvPr>
            <p:ph type="title"/>
          </p:nvPr>
        </p:nvSpPr>
        <p:spPr>
          <a:xfrm>
            <a:off x="3840003" y="266125"/>
            <a:ext cx="45120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a:t>RESEARCH PAPER</a:t>
            </a:r>
            <a:endParaRPr/>
          </a:p>
        </p:txBody>
      </p:sp>
      <p:pic>
        <p:nvPicPr>
          <p:cNvPr id="484" name="Google Shape;484;p44"/>
          <p:cNvPicPr preferRelativeResize="0"/>
          <p:nvPr/>
        </p:nvPicPr>
        <p:blipFill>
          <a:blip r:embed="rId3">
            <a:alphaModFix/>
          </a:blip>
          <a:stretch>
            <a:fillRect/>
          </a:stretch>
        </p:blipFill>
        <p:spPr>
          <a:xfrm>
            <a:off x="1677524" y="1848875"/>
            <a:ext cx="8836950" cy="4292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5"/>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4800"/>
              <a:buFont typeface="Calibri"/>
              <a:buNone/>
            </a:pPr>
            <a:r>
              <a:rPr b="1" lang="en-IN">
                <a:solidFill>
                  <a:schemeClr val="dk1"/>
                </a:solidFill>
              </a:rPr>
              <a:t>References </a:t>
            </a:r>
            <a:r>
              <a:rPr b="1" lang="en-IN">
                <a:solidFill>
                  <a:schemeClr val="dk1"/>
                </a:solidFill>
              </a:rPr>
              <a:t> </a:t>
            </a:r>
            <a:endParaRPr/>
          </a:p>
        </p:txBody>
      </p:sp>
      <p:sp>
        <p:nvSpPr>
          <p:cNvPr id="490" name="Google Shape;490;p45"/>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rmAutofit/>
          </a:bodyPr>
          <a:lstStyle/>
          <a:p>
            <a:pPr indent="-323850" lvl="0" marL="457200" rtl="0" algn="l">
              <a:lnSpc>
                <a:spcPct val="90000"/>
              </a:lnSpc>
              <a:spcBef>
                <a:spcPts val="0"/>
              </a:spcBef>
              <a:spcAft>
                <a:spcPts val="0"/>
              </a:spcAft>
              <a:buSzPts val="1500"/>
              <a:buFont typeface="Times New Roman"/>
              <a:buAutoNum type="arabicPeriod"/>
            </a:pPr>
            <a:r>
              <a:rPr lang="en-IN" sz="1500">
                <a:latin typeface="Times New Roman"/>
                <a:ea typeface="Times New Roman"/>
                <a:cs typeface="Times New Roman"/>
                <a:sym typeface="Times New Roman"/>
              </a:rPr>
              <a:t>Devlin, Jacob, et al. "Bert: Pre-training of deep bidirectional transformers for language understanding." arXiv preprint arXiv:1810.04805 (2018).</a:t>
            </a:r>
            <a:endParaRPr sz="1500">
              <a:latin typeface="Times New Roman"/>
              <a:ea typeface="Times New Roman"/>
              <a:cs typeface="Times New Roman"/>
              <a:sym typeface="Times New Roman"/>
            </a:endParaRPr>
          </a:p>
          <a:p>
            <a:pPr indent="-323850" lvl="0" marL="457200" rtl="0" algn="l">
              <a:lnSpc>
                <a:spcPct val="90000"/>
              </a:lnSpc>
              <a:spcBef>
                <a:spcPts val="0"/>
              </a:spcBef>
              <a:spcAft>
                <a:spcPts val="0"/>
              </a:spcAft>
              <a:buSzPts val="1500"/>
              <a:buFont typeface="Times New Roman"/>
              <a:buAutoNum type="arabicPeriod"/>
            </a:pPr>
            <a:r>
              <a:rPr lang="en-IN" sz="1500">
                <a:latin typeface="Times New Roman"/>
                <a:ea typeface="Times New Roman"/>
                <a:cs typeface="Times New Roman"/>
                <a:sym typeface="Times New Roman"/>
              </a:rPr>
              <a:t>Canete, José, et al. "Spanish pre-trained bert model and evaluation data." Pml4dc at iclr 2020 (2020).</a:t>
            </a:r>
            <a:endParaRPr sz="1500">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222222"/>
              </a:buClr>
              <a:buSzPts val="1500"/>
              <a:buFont typeface="Times New Roman"/>
              <a:buAutoNum type="arabicPeriod"/>
            </a:pPr>
            <a:r>
              <a:rPr lang="en-IN" sz="1500">
                <a:solidFill>
                  <a:srgbClr val="222222"/>
                </a:solidFill>
                <a:highlight>
                  <a:srgbClr val="FFFFFF"/>
                </a:highlight>
                <a:latin typeface="Times New Roman"/>
                <a:ea typeface="Times New Roman"/>
                <a:cs typeface="Times New Roman"/>
                <a:sym typeface="Times New Roman"/>
              </a:rPr>
              <a:t>Vaswani, Ashish, et al. "Attention is all you need." </a:t>
            </a:r>
            <a:r>
              <a:rPr i="1" lang="en-IN" sz="1500">
                <a:solidFill>
                  <a:srgbClr val="222222"/>
                </a:solidFill>
                <a:highlight>
                  <a:srgbClr val="FFFFFF"/>
                </a:highlight>
                <a:latin typeface="Times New Roman"/>
                <a:ea typeface="Times New Roman"/>
                <a:cs typeface="Times New Roman"/>
                <a:sym typeface="Times New Roman"/>
              </a:rPr>
              <a:t>Advances in neural information processing systems</a:t>
            </a:r>
            <a:r>
              <a:rPr lang="en-IN" sz="1500">
                <a:solidFill>
                  <a:srgbClr val="222222"/>
                </a:solidFill>
                <a:highlight>
                  <a:srgbClr val="FFFFFF"/>
                </a:highlight>
                <a:latin typeface="Times New Roman"/>
                <a:ea typeface="Times New Roman"/>
                <a:cs typeface="Times New Roman"/>
                <a:sym typeface="Times New Roman"/>
              </a:rPr>
              <a:t>. 2017.</a:t>
            </a:r>
            <a:endParaRPr sz="1500">
              <a:solidFill>
                <a:srgbClr val="222222"/>
              </a:solidFill>
              <a:highlight>
                <a:srgbClr val="FFFFFF"/>
              </a:highlight>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222222"/>
              </a:buClr>
              <a:buSzPts val="1500"/>
              <a:buFont typeface="Times New Roman"/>
              <a:buAutoNum type="arabicPeriod"/>
            </a:pPr>
            <a:r>
              <a:rPr lang="en-IN" sz="1500">
                <a:solidFill>
                  <a:srgbClr val="222222"/>
                </a:solidFill>
                <a:highlight>
                  <a:srgbClr val="FFFFFF"/>
                </a:highlight>
                <a:latin typeface="Times New Roman"/>
                <a:ea typeface="Times New Roman"/>
                <a:cs typeface="Times New Roman"/>
                <a:sym typeface="Times New Roman"/>
              </a:rPr>
              <a:t>Suleiman, Dima, and Arafat Awajan. "Deep learning based abstractive text summarization: Approaches, datasets, evaluation measures, and challenges." </a:t>
            </a:r>
            <a:r>
              <a:rPr i="1" lang="en-IN" sz="1500">
                <a:solidFill>
                  <a:srgbClr val="222222"/>
                </a:solidFill>
                <a:highlight>
                  <a:srgbClr val="FFFFFF"/>
                </a:highlight>
                <a:latin typeface="Times New Roman"/>
                <a:ea typeface="Times New Roman"/>
                <a:cs typeface="Times New Roman"/>
                <a:sym typeface="Times New Roman"/>
              </a:rPr>
              <a:t>Mathematical Problems in Engineering</a:t>
            </a:r>
            <a:r>
              <a:rPr lang="en-IN" sz="1500">
                <a:solidFill>
                  <a:srgbClr val="222222"/>
                </a:solidFill>
                <a:highlight>
                  <a:srgbClr val="FFFFFF"/>
                </a:highlight>
                <a:latin typeface="Times New Roman"/>
                <a:ea typeface="Times New Roman"/>
                <a:cs typeface="Times New Roman"/>
                <a:sym typeface="Times New Roman"/>
              </a:rPr>
              <a:t> 2020 (2020).</a:t>
            </a:r>
            <a:endParaRPr sz="1500">
              <a:solidFill>
                <a:srgbClr val="222222"/>
              </a:solidFill>
              <a:highlight>
                <a:srgbClr val="FFFFFF"/>
              </a:highlight>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222222"/>
              </a:buClr>
              <a:buSzPts val="1500"/>
              <a:buFont typeface="Times New Roman"/>
              <a:buAutoNum type="arabicPeriod"/>
            </a:pPr>
            <a:r>
              <a:rPr lang="en-IN" sz="1500">
                <a:solidFill>
                  <a:srgbClr val="222222"/>
                </a:solidFill>
                <a:highlight>
                  <a:srgbClr val="FFFFFF"/>
                </a:highlight>
                <a:latin typeface="Times New Roman"/>
                <a:ea typeface="Times New Roman"/>
                <a:cs typeface="Times New Roman"/>
                <a:sym typeface="Times New Roman"/>
              </a:rPr>
              <a:t>Syed, Ayesha Ayub, Ford Lumban Gaol, and Tokuro Matsuo. "A Survey of the State-of-the-Art Models in Neural Abstractive Text Summarization." </a:t>
            </a:r>
            <a:r>
              <a:rPr i="1" lang="en-IN" sz="1500">
                <a:solidFill>
                  <a:srgbClr val="222222"/>
                </a:solidFill>
                <a:highlight>
                  <a:srgbClr val="FFFFFF"/>
                </a:highlight>
                <a:latin typeface="Times New Roman"/>
                <a:ea typeface="Times New Roman"/>
                <a:cs typeface="Times New Roman"/>
                <a:sym typeface="Times New Roman"/>
              </a:rPr>
              <a:t>IEEE Access</a:t>
            </a:r>
            <a:r>
              <a:rPr lang="en-IN" sz="1500">
                <a:solidFill>
                  <a:srgbClr val="222222"/>
                </a:solidFill>
                <a:highlight>
                  <a:srgbClr val="FFFFFF"/>
                </a:highlight>
                <a:latin typeface="Times New Roman"/>
                <a:ea typeface="Times New Roman"/>
                <a:cs typeface="Times New Roman"/>
                <a:sym typeface="Times New Roman"/>
              </a:rPr>
              <a:t> 9 (2021): 13248-13265.</a:t>
            </a:r>
            <a:endParaRPr sz="1500">
              <a:solidFill>
                <a:srgbClr val="222222"/>
              </a:solidFill>
              <a:highlight>
                <a:srgbClr val="FFFFFF"/>
              </a:highlight>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222222"/>
              </a:buClr>
              <a:buSzPts val="1500"/>
              <a:buFont typeface="Times New Roman"/>
              <a:buAutoNum type="arabicPeriod"/>
            </a:pPr>
            <a:r>
              <a:rPr lang="en-IN" sz="1500">
                <a:solidFill>
                  <a:srgbClr val="222222"/>
                </a:solidFill>
                <a:highlight>
                  <a:srgbClr val="FFFFFF"/>
                </a:highlight>
                <a:latin typeface="Times New Roman"/>
                <a:ea typeface="Times New Roman"/>
                <a:cs typeface="Times New Roman"/>
                <a:sym typeface="Times New Roman"/>
              </a:rPr>
              <a:t>Pennington, Jeffrey, Richard Socher, and Christopher D. Manning. "Glove: Global vectors for word representation." </a:t>
            </a:r>
            <a:r>
              <a:rPr i="1" lang="en-IN" sz="1500">
                <a:solidFill>
                  <a:srgbClr val="222222"/>
                </a:solidFill>
                <a:highlight>
                  <a:srgbClr val="FFFFFF"/>
                </a:highlight>
                <a:latin typeface="Times New Roman"/>
                <a:ea typeface="Times New Roman"/>
                <a:cs typeface="Times New Roman"/>
                <a:sym typeface="Times New Roman"/>
              </a:rPr>
              <a:t>Proceedings of the 2014 conference on empirical methods in natural language processing (EMNLP)</a:t>
            </a:r>
            <a:r>
              <a:rPr lang="en-IN" sz="1500">
                <a:solidFill>
                  <a:srgbClr val="222222"/>
                </a:solidFill>
                <a:highlight>
                  <a:srgbClr val="FFFFFF"/>
                </a:highlight>
                <a:latin typeface="Times New Roman"/>
                <a:ea typeface="Times New Roman"/>
                <a:cs typeface="Times New Roman"/>
                <a:sym typeface="Times New Roman"/>
              </a:rPr>
              <a:t>. 2014.</a:t>
            </a:r>
            <a:endParaRPr sz="1500">
              <a:solidFill>
                <a:srgbClr val="222222"/>
              </a:solidFill>
              <a:highlight>
                <a:srgbClr val="FFFFFF"/>
              </a:highlight>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222222"/>
              </a:buClr>
              <a:buSzPts val="1500"/>
              <a:buFont typeface="Times New Roman"/>
              <a:buAutoNum type="arabicPeriod"/>
            </a:pPr>
            <a:r>
              <a:rPr lang="en-IN" sz="1500">
                <a:solidFill>
                  <a:srgbClr val="222222"/>
                </a:solidFill>
                <a:highlight>
                  <a:srgbClr val="FFFFFF"/>
                </a:highlight>
                <a:latin typeface="Times New Roman"/>
                <a:ea typeface="Times New Roman"/>
                <a:cs typeface="Times New Roman"/>
                <a:sym typeface="Times New Roman"/>
              </a:rPr>
              <a:t>Elman, Jeffrey L. "Finding structure in time." </a:t>
            </a:r>
            <a:r>
              <a:rPr i="1" lang="en-IN" sz="1500">
                <a:solidFill>
                  <a:srgbClr val="222222"/>
                </a:solidFill>
                <a:highlight>
                  <a:srgbClr val="FFFFFF"/>
                </a:highlight>
                <a:latin typeface="Times New Roman"/>
                <a:ea typeface="Times New Roman"/>
                <a:cs typeface="Times New Roman"/>
                <a:sym typeface="Times New Roman"/>
              </a:rPr>
              <a:t>Cognitive science</a:t>
            </a:r>
            <a:r>
              <a:rPr lang="en-IN" sz="1500">
                <a:solidFill>
                  <a:srgbClr val="222222"/>
                </a:solidFill>
                <a:highlight>
                  <a:srgbClr val="FFFFFF"/>
                </a:highlight>
                <a:latin typeface="Times New Roman"/>
                <a:ea typeface="Times New Roman"/>
                <a:cs typeface="Times New Roman"/>
                <a:sym typeface="Times New Roman"/>
              </a:rPr>
              <a:t> 14.2 (1990): 179-211.</a:t>
            </a:r>
            <a:endParaRPr sz="1500">
              <a:solidFill>
                <a:srgbClr val="222222"/>
              </a:solidFill>
              <a:highlight>
                <a:srgbClr val="FFFFFF"/>
              </a:highlight>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222222"/>
              </a:buClr>
              <a:buSzPts val="1500"/>
              <a:buFont typeface="Times New Roman"/>
              <a:buAutoNum type="arabicPeriod"/>
            </a:pPr>
            <a:r>
              <a:rPr lang="en-IN" sz="1500">
                <a:solidFill>
                  <a:srgbClr val="222222"/>
                </a:solidFill>
                <a:highlight>
                  <a:srgbClr val="FFFFFF"/>
                </a:highlight>
                <a:latin typeface="Times New Roman"/>
                <a:ea typeface="Times New Roman"/>
                <a:cs typeface="Times New Roman"/>
                <a:sym typeface="Times New Roman"/>
              </a:rPr>
              <a:t>Hochreiter, Sepp, and Jürgen Schmidhuber. "Long short-term memory." </a:t>
            </a:r>
            <a:r>
              <a:rPr i="1" lang="en-IN" sz="1500">
                <a:solidFill>
                  <a:srgbClr val="222222"/>
                </a:solidFill>
                <a:highlight>
                  <a:srgbClr val="FFFFFF"/>
                </a:highlight>
                <a:latin typeface="Times New Roman"/>
                <a:ea typeface="Times New Roman"/>
                <a:cs typeface="Times New Roman"/>
                <a:sym typeface="Times New Roman"/>
              </a:rPr>
              <a:t>Neural computation</a:t>
            </a:r>
            <a:r>
              <a:rPr lang="en-IN" sz="1500">
                <a:solidFill>
                  <a:srgbClr val="222222"/>
                </a:solidFill>
                <a:highlight>
                  <a:srgbClr val="FFFFFF"/>
                </a:highlight>
                <a:latin typeface="Times New Roman"/>
                <a:ea typeface="Times New Roman"/>
                <a:cs typeface="Times New Roman"/>
                <a:sym typeface="Times New Roman"/>
              </a:rPr>
              <a:t> 9.8 (1997): 1735-1780.</a:t>
            </a:r>
            <a:endParaRPr sz="1500">
              <a:solidFill>
                <a:srgbClr val="222222"/>
              </a:solidFill>
              <a:highlight>
                <a:srgbClr val="FFFFFF"/>
              </a:highlight>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222222"/>
              </a:buClr>
              <a:buSzPts val="1500"/>
              <a:buFont typeface="Times New Roman"/>
              <a:buAutoNum type="arabicPeriod"/>
            </a:pPr>
            <a:r>
              <a:rPr lang="en-IN" sz="1500">
                <a:solidFill>
                  <a:srgbClr val="222222"/>
                </a:solidFill>
                <a:highlight>
                  <a:srgbClr val="FFFFFF"/>
                </a:highlight>
                <a:latin typeface="Times New Roman"/>
                <a:ea typeface="Times New Roman"/>
                <a:cs typeface="Times New Roman"/>
                <a:sym typeface="Times New Roman"/>
              </a:rPr>
              <a:t>Chung, Junyoung, et al. "Empirical evaluation of gated recurrent neural networks on sequence modeling." </a:t>
            </a:r>
            <a:r>
              <a:rPr i="1" lang="en-IN" sz="1500">
                <a:solidFill>
                  <a:srgbClr val="222222"/>
                </a:solidFill>
                <a:highlight>
                  <a:srgbClr val="FFFFFF"/>
                </a:highlight>
                <a:latin typeface="Times New Roman"/>
                <a:ea typeface="Times New Roman"/>
                <a:cs typeface="Times New Roman"/>
                <a:sym typeface="Times New Roman"/>
              </a:rPr>
              <a:t>arXiv preprint arXiv:1412.3555</a:t>
            </a:r>
            <a:r>
              <a:rPr lang="en-IN" sz="1500">
                <a:solidFill>
                  <a:srgbClr val="222222"/>
                </a:solidFill>
                <a:highlight>
                  <a:srgbClr val="FFFFFF"/>
                </a:highlight>
                <a:latin typeface="Times New Roman"/>
                <a:ea typeface="Times New Roman"/>
                <a:cs typeface="Times New Roman"/>
                <a:sym typeface="Times New Roman"/>
              </a:rPr>
              <a:t> (2014).</a:t>
            </a:r>
            <a:endParaRPr sz="1500">
              <a:solidFill>
                <a:srgbClr val="222222"/>
              </a:solidFill>
              <a:highlight>
                <a:srgbClr val="FFFFFF"/>
              </a:highlight>
              <a:latin typeface="Times New Roman"/>
              <a:ea typeface="Times New Roman"/>
              <a:cs typeface="Times New Roman"/>
              <a:sym typeface="Times New Roman"/>
            </a:endParaRPr>
          </a:p>
          <a:p>
            <a:pPr indent="-323850" lvl="0" marL="457200" rtl="0" algn="l">
              <a:lnSpc>
                <a:spcPct val="100000"/>
              </a:lnSpc>
              <a:spcBef>
                <a:spcPts val="0"/>
              </a:spcBef>
              <a:spcAft>
                <a:spcPts val="0"/>
              </a:spcAft>
              <a:buClr>
                <a:schemeClr val="dk1"/>
              </a:buClr>
              <a:buSzPts val="1500"/>
              <a:buFont typeface="Times New Roman"/>
              <a:buAutoNum type="arabicPeriod"/>
            </a:pPr>
            <a:r>
              <a:rPr lang="en-IN" sz="150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python-pptx — python-pptx 0.6.21 documentation</a:t>
            </a:r>
            <a:endParaRPr sz="1500">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p:txBody>
      </p:sp>
      <p:pic>
        <p:nvPicPr>
          <p:cNvPr id="491" name="Google Shape;491;p45"/>
          <p:cNvPicPr preferRelativeResize="0"/>
          <p:nvPr/>
        </p:nvPicPr>
        <p:blipFill rotWithShape="1">
          <a:blip r:embed="rId4">
            <a:alphaModFix/>
          </a:blip>
          <a:srcRect b="0" l="0" r="0" t="0"/>
          <a:stretch/>
        </p:blipFill>
        <p:spPr>
          <a:xfrm>
            <a:off x="10614674" y="0"/>
            <a:ext cx="1577327" cy="1737360"/>
          </a:xfrm>
          <a:prstGeom prst="rect">
            <a:avLst/>
          </a:prstGeom>
          <a:noFill/>
          <a:ln>
            <a:noFill/>
          </a:ln>
        </p:spPr>
      </p:pic>
      <p:sp>
        <p:nvSpPr>
          <p:cNvPr id="492" name="Google Shape;492;p45"/>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chemeClr val="lt1"/>
                </a:solidFill>
              </a:rPr>
              <a:t>6th April</a:t>
            </a:r>
            <a:endParaRPr/>
          </a:p>
        </p:txBody>
      </p:sp>
      <p:sp>
        <p:nvSpPr>
          <p:cNvPr id="493" name="Google Shape;493;p45"/>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IN">
                <a:solidFill>
                  <a:schemeClr val="lt1"/>
                </a:solidFill>
              </a:rPr>
              <a:t>AUTONOMOUS PRESENTATION CREATOR</a:t>
            </a:r>
            <a:endParaRPr/>
          </a:p>
        </p:txBody>
      </p:sp>
      <p:sp>
        <p:nvSpPr>
          <p:cNvPr id="494" name="Google Shape;494;p45"/>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4800"/>
              <a:buFont typeface="Calibri"/>
              <a:buNone/>
            </a:pPr>
            <a:r>
              <a:rPr b="1" lang="en-IN">
                <a:solidFill>
                  <a:schemeClr val="dk1"/>
                </a:solidFill>
              </a:rPr>
              <a:t>Work to be Done by the Next Evaluation</a:t>
            </a:r>
            <a:endParaRPr>
              <a:solidFill>
                <a:schemeClr val="dk1"/>
              </a:solidFill>
            </a:endParaRPr>
          </a:p>
        </p:txBody>
      </p:sp>
      <p:sp>
        <p:nvSpPr>
          <p:cNvPr id="500" name="Google Shape;500;p46"/>
          <p:cNvSpPr txBox="1"/>
          <p:nvPr>
            <p:ph idx="1" type="body"/>
          </p:nvPr>
        </p:nvSpPr>
        <p:spPr>
          <a:xfrm>
            <a:off x="1154080" y="1845734"/>
            <a:ext cx="10058400" cy="4023300"/>
          </a:xfrm>
          <a:prstGeom prst="rect">
            <a:avLst/>
          </a:prstGeom>
          <a:noFill/>
          <a:ln>
            <a:noFill/>
          </a:ln>
        </p:spPr>
        <p:txBody>
          <a:bodyPr anchorCtr="0" anchor="t" bIns="45700" lIns="0" spcFirstLastPara="1" rIns="0" wrap="square" tIns="45700">
            <a:normAutofit/>
          </a:bodyPr>
          <a:lstStyle/>
          <a:p>
            <a:pPr indent="-342900" lvl="0" marL="457200" rtl="0" algn="l">
              <a:lnSpc>
                <a:spcPct val="150000"/>
              </a:lnSpc>
              <a:spcBef>
                <a:spcPts val="0"/>
              </a:spcBef>
              <a:spcAft>
                <a:spcPts val="0"/>
              </a:spcAft>
              <a:buClr>
                <a:schemeClr val="dk1"/>
              </a:buClr>
              <a:buSzPts val="1800"/>
              <a:buFont typeface="Arial"/>
              <a:buChar char="➢"/>
            </a:pPr>
            <a:r>
              <a:t/>
            </a:r>
            <a:endParaRPr>
              <a:solidFill>
                <a:schemeClr val="dk1"/>
              </a:solidFill>
              <a:latin typeface="Arial"/>
              <a:ea typeface="Arial"/>
              <a:cs typeface="Arial"/>
              <a:sym typeface="Arial"/>
            </a:endParaRPr>
          </a:p>
          <a:p>
            <a:pPr indent="0" lvl="0" marL="91440" rtl="0" algn="l">
              <a:lnSpc>
                <a:spcPct val="90000"/>
              </a:lnSpc>
              <a:spcBef>
                <a:spcPts val="0"/>
              </a:spcBef>
              <a:spcAft>
                <a:spcPts val="0"/>
              </a:spcAft>
              <a:buSzPts val="2000"/>
              <a:buNone/>
            </a:pPr>
            <a:r>
              <a:t/>
            </a:r>
            <a:endParaRPr/>
          </a:p>
        </p:txBody>
      </p:sp>
      <p:pic>
        <p:nvPicPr>
          <p:cNvPr id="501" name="Google Shape;501;p46"/>
          <p:cNvPicPr preferRelativeResize="0"/>
          <p:nvPr/>
        </p:nvPicPr>
        <p:blipFill rotWithShape="1">
          <a:blip r:embed="rId3">
            <a:alphaModFix/>
          </a:blip>
          <a:srcRect b="0" l="0" r="0" t="0"/>
          <a:stretch/>
        </p:blipFill>
        <p:spPr>
          <a:xfrm>
            <a:off x="10614674" y="0"/>
            <a:ext cx="1577326" cy="1737360"/>
          </a:xfrm>
          <a:prstGeom prst="rect">
            <a:avLst/>
          </a:prstGeom>
          <a:noFill/>
          <a:ln>
            <a:noFill/>
          </a:ln>
        </p:spPr>
      </p:pic>
      <p:sp>
        <p:nvSpPr>
          <p:cNvPr id="502" name="Google Shape;502;p4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chemeClr val="lt1"/>
                </a:solidFill>
              </a:rPr>
              <a:t>6th April</a:t>
            </a:r>
            <a:endParaRPr/>
          </a:p>
        </p:txBody>
      </p:sp>
      <p:sp>
        <p:nvSpPr>
          <p:cNvPr id="503" name="Google Shape;503;p4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IN">
                <a:solidFill>
                  <a:schemeClr val="lt1"/>
                </a:solidFill>
              </a:rPr>
              <a:t>AUTONOMOUS PRESENTATION CREATOR</a:t>
            </a:r>
            <a:endParaRPr/>
          </a:p>
        </p:txBody>
      </p:sp>
      <p:sp>
        <p:nvSpPr>
          <p:cNvPr id="504" name="Google Shape;504;p4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pSp>
        <p:nvGrpSpPr>
          <p:cNvPr id="505" name="Google Shape;505;p46"/>
          <p:cNvGrpSpPr/>
          <p:nvPr/>
        </p:nvGrpSpPr>
        <p:grpSpPr>
          <a:xfrm>
            <a:off x="7784518" y="1737202"/>
            <a:ext cx="4407490" cy="4900601"/>
            <a:chOff x="5632317" y="1189775"/>
            <a:chExt cx="3305700" cy="3675542"/>
          </a:xfrm>
        </p:grpSpPr>
        <p:sp>
          <p:nvSpPr>
            <p:cNvPr id="506" name="Google Shape;506;p46"/>
            <p:cNvSpPr/>
            <p:nvPr/>
          </p:nvSpPr>
          <p:spPr>
            <a:xfrm>
              <a:off x="5632317" y="1189775"/>
              <a:ext cx="3305700" cy="669000"/>
            </a:xfrm>
            <a:prstGeom prst="chevron">
              <a:avLst>
                <a:gd fmla="val 50000" name="adj"/>
              </a:avLst>
            </a:prstGeom>
            <a:solidFill>
              <a:srgbClr val="D8382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1900">
                  <a:solidFill>
                    <a:srgbClr val="FFFFFF"/>
                  </a:solidFill>
                  <a:latin typeface="Roboto"/>
                  <a:ea typeface="Roboto"/>
                  <a:cs typeface="Roboto"/>
                  <a:sym typeface="Roboto"/>
                </a:rPr>
                <a:t>Web App</a:t>
              </a:r>
              <a:endParaRPr sz="1900">
                <a:solidFill>
                  <a:srgbClr val="FFFFFF"/>
                </a:solidFill>
                <a:latin typeface="Roboto"/>
                <a:ea typeface="Roboto"/>
                <a:cs typeface="Roboto"/>
                <a:sym typeface="Roboto"/>
              </a:endParaRPr>
            </a:p>
          </p:txBody>
        </p:sp>
        <p:sp>
          <p:nvSpPr>
            <p:cNvPr id="507" name="Google Shape;507;p46"/>
            <p:cNvSpPr txBox="1"/>
            <p:nvPr/>
          </p:nvSpPr>
          <p:spPr>
            <a:xfrm>
              <a:off x="6167063" y="2249617"/>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IN" sz="1600">
                  <a:latin typeface="Roboto"/>
                  <a:ea typeface="Roboto"/>
                  <a:cs typeface="Roboto"/>
                  <a:sym typeface="Roboto"/>
                </a:rPr>
                <a:t>Web application for autonomous PPT .</a:t>
              </a:r>
              <a:endParaRPr sz="1600">
                <a:latin typeface="Roboto"/>
                <a:ea typeface="Roboto"/>
                <a:cs typeface="Roboto"/>
                <a:sym typeface="Roboto"/>
              </a:endParaRPr>
            </a:p>
          </p:txBody>
        </p:sp>
      </p:grpSp>
      <p:grpSp>
        <p:nvGrpSpPr>
          <p:cNvPr id="508" name="Google Shape;508;p46"/>
          <p:cNvGrpSpPr/>
          <p:nvPr/>
        </p:nvGrpSpPr>
        <p:grpSpPr>
          <a:xfrm>
            <a:off x="0" y="1731550"/>
            <a:ext cx="4822679" cy="4360485"/>
            <a:chOff x="0" y="1189979"/>
            <a:chExt cx="3617100" cy="2464108"/>
          </a:xfrm>
        </p:grpSpPr>
        <p:sp>
          <p:nvSpPr>
            <p:cNvPr id="509" name="Google Shape;509;p46"/>
            <p:cNvSpPr/>
            <p:nvPr/>
          </p:nvSpPr>
          <p:spPr>
            <a:xfrm>
              <a:off x="0" y="1189979"/>
              <a:ext cx="3617100" cy="500700"/>
            </a:xfrm>
            <a:prstGeom prst="homePlate">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lang="en-IN" sz="1900">
                  <a:solidFill>
                    <a:schemeClr val="lt1"/>
                  </a:solidFill>
                  <a:latin typeface="Roboto"/>
                  <a:ea typeface="Roboto"/>
                  <a:cs typeface="Roboto"/>
                  <a:sym typeface="Roboto"/>
                </a:rPr>
                <a:t>Research Paper presentation</a:t>
              </a:r>
              <a:endParaRPr sz="1900">
                <a:solidFill>
                  <a:schemeClr val="lt1"/>
                </a:solidFill>
                <a:latin typeface="Roboto"/>
                <a:ea typeface="Roboto"/>
                <a:cs typeface="Roboto"/>
                <a:sym typeface="Roboto"/>
              </a:endParaRPr>
            </a:p>
          </p:txBody>
        </p:sp>
        <p:sp>
          <p:nvSpPr>
            <p:cNvPr id="510" name="Google Shape;510;p46"/>
            <p:cNvSpPr txBox="1"/>
            <p:nvPr/>
          </p:nvSpPr>
          <p:spPr>
            <a:xfrm>
              <a:off x="459480" y="1980087"/>
              <a:ext cx="2808000" cy="1674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en-IN" sz="1600">
                  <a:solidFill>
                    <a:schemeClr val="dk1"/>
                  </a:solidFill>
                  <a:latin typeface="Roboto"/>
                  <a:ea typeface="Roboto"/>
                  <a:cs typeface="Roboto"/>
                  <a:sym typeface="Roboto"/>
                </a:rPr>
                <a:t>Images and text are scraped from the research paper using OCR. Using these data </a:t>
              </a:r>
              <a:r>
                <a:rPr lang="en-IN" sz="1600">
                  <a:solidFill>
                    <a:schemeClr val="dk1"/>
                  </a:solidFill>
                  <a:latin typeface="Roboto"/>
                  <a:ea typeface="Roboto"/>
                  <a:cs typeface="Roboto"/>
                  <a:sym typeface="Roboto"/>
                </a:rPr>
                <a:t>presentation</a:t>
              </a:r>
              <a:r>
                <a:rPr lang="en-IN" sz="1600">
                  <a:solidFill>
                    <a:schemeClr val="dk1"/>
                  </a:solidFill>
                  <a:latin typeface="Roboto"/>
                  <a:ea typeface="Roboto"/>
                  <a:cs typeface="Roboto"/>
                  <a:sym typeface="Roboto"/>
                </a:rPr>
                <a:t> can be created.</a:t>
              </a:r>
              <a:endParaRPr sz="1600">
                <a:solidFill>
                  <a:schemeClr val="dk1"/>
                </a:solidFill>
                <a:latin typeface="Roboto"/>
                <a:ea typeface="Roboto"/>
                <a:cs typeface="Roboto"/>
                <a:sym typeface="Roboto"/>
              </a:endParaRPr>
            </a:p>
          </p:txBody>
        </p:sp>
      </p:grpSp>
      <p:grpSp>
        <p:nvGrpSpPr>
          <p:cNvPr id="511" name="Google Shape;511;p46"/>
          <p:cNvGrpSpPr/>
          <p:nvPr/>
        </p:nvGrpSpPr>
        <p:grpSpPr>
          <a:xfrm>
            <a:off x="4356450" y="1737200"/>
            <a:ext cx="4084298" cy="4900590"/>
            <a:chOff x="3269500" y="1189783"/>
            <a:chExt cx="3063300" cy="3675534"/>
          </a:xfrm>
        </p:grpSpPr>
        <p:sp>
          <p:nvSpPr>
            <p:cNvPr id="512" name="Google Shape;512;p46"/>
            <p:cNvSpPr/>
            <p:nvPr/>
          </p:nvSpPr>
          <p:spPr>
            <a:xfrm>
              <a:off x="3269500" y="1189783"/>
              <a:ext cx="3063300" cy="669000"/>
            </a:xfrm>
            <a:prstGeom prst="chevron">
              <a:avLst>
                <a:gd fmla="val 50000" name="adj"/>
              </a:avLst>
            </a:prstGeom>
            <a:solidFill>
              <a:srgbClr val="B02C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1900">
                  <a:solidFill>
                    <a:srgbClr val="FFFFFF"/>
                  </a:solidFill>
                  <a:latin typeface="Roboto"/>
                  <a:ea typeface="Roboto"/>
                  <a:cs typeface="Roboto"/>
                  <a:sym typeface="Roboto"/>
                </a:rPr>
                <a:t>Image Enhancement</a:t>
              </a:r>
              <a:endParaRPr sz="1900">
                <a:solidFill>
                  <a:srgbClr val="FFFFFF"/>
                </a:solidFill>
                <a:latin typeface="Roboto"/>
                <a:ea typeface="Roboto"/>
                <a:cs typeface="Roboto"/>
                <a:sym typeface="Roboto"/>
              </a:endParaRPr>
            </a:p>
          </p:txBody>
        </p:sp>
        <p:sp>
          <p:nvSpPr>
            <p:cNvPr id="513" name="Google Shape;513;p46"/>
            <p:cNvSpPr txBox="1"/>
            <p:nvPr/>
          </p:nvSpPr>
          <p:spPr>
            <a:xfrm>
              <a:off x="3478959" y="2249617"/>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en-IN" sz="1600">
                  <a:latin typeface="Roboto"/>
                  <a:ea typeface="Roboto"/>
                  <a:cs typeface="Roboto"/>
                  <a:sym typeface="Roboto"/>
                </a:rPr>
                <a:t>As images scraped from wikipedia pages are of different size, it is required to </a:t>
              </a:r>
              <a:r>
                <a:rPr lang="en-IN" sz="1600">
                  <a:latin typeface="Roboto"/>
                  <a:ea typeface="Roboto"/>
                  <a:cs typeface="Roboto"/>
                  <a:sym typeface="Roboto"/>
                </a:rPr>
                <a:t>enhance</a:t>
              </a:r>
              <a:r>
                <a:rPr lang="en-IN" sz="1600">
                  <a:latin typeface="Roboto"/>
                  <a:ea typeface="Roboto"/>
                  <a:cs typeface="Roboto"/>
                  <a:sym typeface="Roboto"/>
                </a:rPr>
                <a:t> the image so that it can fit for corresponding dimensions.</a:t>
              </a:r>
              <a:endParaRPr sz="1600">
                <a:latin typeface="Roboto"/>
                <a:ea typeface="Roboto"/>
                <a:cs typeface="Roboto"/>
                <a:sym typeface="Roboto"/>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7" name="Shape 517"/>
        <p:cNvGrpSpPr/>
        <p:nvPr/>
      </p:nvGrpSpPr>
      <p:grpSpPr>
        <a:xfrm>
          <a:off x="0" y="0"/>
          <a:ext cx="0" cy="0"/>
          <a:chOff x="0" y="0"/>
          <a:chExt cx="0" cy="0"/>
        </a:xfrm>
      </p:grpSpPr>
      <p:sp>
        <p:nvSpPr>
          <p:cNvPr id="518" name="Google Shape;518;p4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4800"/>
              <a:buFont typeface="Calibri"/>
              <a:buNone/>
            </a:pPr>
            <a:r>
              <a:rPr b="1" lang="en-IN">
                <a:solidFill>
                  <a:schemeClr val="dk1"/>
                </a:solidFill>
              </a:rPr>
              <a:t>Work to be Done by the Next Evaluation</a:t>
            </a:r>
            <a:endParaRPr>
              <a:solidFill>
                <a:schemeClr val="dk1"/>
              </a:solidFill>
            </a:endParaRPr>
          </a:p>
        </p:txBody>
      </p:sp>
      <p:sp>
        <p:nvSpPr>
          <p:cNvPr id="519" name="Google Shape;519;p47"/>
          <p:cNvSpPr txBox="1"/>
          <p:nvPr>
            <p:ph idx="1" type="body"/>
          </p:nvPr>
        </p:nvSpPr>
        <p:spPr>
          <a:xfrm>
            <a:off x="1154080" y="1845734"/>
            <a:ext cx="10058400" cy="4023300"/>
          </a:xfrm>
          <a:prstGeom prst="rect">
            <a:avLst/>
          </a:prstGeom>
          <a:noFill/>
          <a:ln>
            <a:noFill/>
          </a:ln>
        </p:spPr>
        <p:txBody>
          <a:bodyPr anchorCtr="0" anchor="t" bIns="45700" lIns="0" spcFirstLastPara="1" rIns="0" wrap="square" tIns="45700">
            <a:normAutofit/>
          </a:bodyPr>
          <a:lstStyle/>
          <a:p>
            <a:pPr indent="-342900" lvl="0" marL="457200" rtl="0" algn="l">
              <a:lnSpc>
                <a:spcPct val="150000"/>
              </a:lnSpc>
              <a:spcBef>
                <a:spcPts val="0"/>
              </a:spcBef>
              <a:spcAft>
                <a:spcPts val="0"/>
              </a:spcAft>
              <a:buClr>
                <a:schemeClr val="dk1"/>
              </a:buClr>
              <a:buSzPts val="1800"/>
              <a:buFont typeface="Arial"/>
              <a:buChar char="➢"/>
            </a:pPr>
            <a:r>
              <a:t/>
            </a:r>
            <a:endParaRPr>
              <a:solidFill>
                <a:schemeClr val="dk1"/>
              </a:solidFill>
              <a:latin typeface="Arial"/>
              <a:ea typeface="Arial"/>
              <a:cs typeface="Arial"/>
              <a:sym typeface="Arial"/>
            </a:endParaRPr>
          </a:p>
          <a:p>
            <a:pPr indent="0" lvl="0" marL="91440" rtl="0" algn="l">
              <a:lnSpc>
                <a:spcPct val="90000"/>
              </a:lnSpc>
              <a:spcBef>
                <a:spcPts val="0"/>
              </a:spcBef>
              <a:spcAft>
                <a:spcPts val="0"/>
              </a:spcAft>
              <a:buSzPts val="2000"/>
              <a:buNone/>
            </a:pPr>
            <a:r>
              <a:t/>
            </a:r>
            <a:endParaRPr/>
          </a:p>
        </p:txBody>
      </p:sp>
      <p:pic>
        <p:nvPicPr>
          <p:cNvPr id="520" name="Google Shape;520;p47"/>
          <p:cNvPicPr preferRelativeResize="0"/>
          <p:nvPr/>
        </p:nvPicPr>
        <p:blipFill rotWithShape="1">
          <a:blip r:embed="rId3">
            <a:alphaModFix/>
          </a:blip>
          <a:srcRect b="0" l="0" r="0" t="0"/>
          <a:stretch/>
        </p:blipFill>
        <p:spPr>
          <a:xfrm>
            <a:off x="10614674" y="0"/>
            <a:ext cx="1577327" cy="1737360"/>
          </a:xfrm>
          <a:prstGeom prst="rect">
            <a:avLst/>
          </a:prstGeom>
          <a:noFill/>
          <a:ln>
            <a:noFill/>
          </a:ln>
        </p:spPr>
      </p:pic>
      <p:sp>
        <p:nvSpPr>
          <p:cNvPr id="521" name="Google Shape;521;p47"/>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chemeClr val="lt1"/>
                </a:solidFill>
              </a:rPr>
              <a:t>Saturday, 11 September 2021</a:t>
            </a:r>
            <a:endParaRPr/>
          </a:p>
        </p:txBody>
      </p:sp>
      <p:sp>
        <p:nvSpPr>
          <p:cNvPr id="522" name="Google Shape;522;p47"/>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IN">
                <a:solidFill>
                  <a:schemeClr val="lt1"/>
                </a:solidFill>
              </a:rPr>
              <a:t>AUTONOMOUS PRESENTATION CREATOR</a:t>
            </a:r>
            <a:endParaRPr/>
          </a:p>
        </p:txBody>
      </p:sp>
      <p:sp>
        <p:nvSpPr>
          <p:cNvPr id="523" name="Google Shape;523;p47"/>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pSp>
        <p:nvGrpSpPr>
          <p:cNvPr id="524" name="Google Shape;524;p47"/>
          <p:cNvGrpSpPr/>
          <p:nvPr/>
        </p:nvGrpSpPr>
        <p:grpSpPr>
          <a:xfrm>
            <a:off x="7784518" y="1737202"/>
            <a:ext cx="4407490" cy="4900601"/>
            <a:chOff x="5632317" y="1189775"/>
            <a:chExt cx="3305700" cy="3675542"/>
          </a:xfrm>
        </p:grpSpPr>
        <p:sp>
          <p:nvSpPr>
            <p:cNvPr id="525" name="Google Shape;525;p47"/>
            <p:cNvSpPr/>
            <p:nvPr/>
          </p:nvSpPr>
          <p:spPr>
            <a:xfrm>
              <a:off x="5632317" y="1189775"/>
              <a:ext cx="3305700" cy="669000"/>
            </a:xfrm>
            <a:prstGeom prst="chevron">
              <a:avLst>
                <a:gd fmla="val 50000" name="adj"/>
              </a:avLst>
            </a:prstGeom>
            <a:solidFill>
              <a:srgbClr val="D8382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1900">
                  <a:solidFill>
                    <a:srgbClr val="FFFFFF"/>
                  </a:solidFill>
                  <a:latin typeface="Roboto"/>
                  <a:ea typeface="Roboto"/>
                  <a:cs typeface="Roboto"/>
                  <a:sym typeface="Roboto"/>
                </a:rPr>
                <a:t>Web Scraping</a:t>
              </a:r>
              <a:endParaRPr sz="1900">
                <a:solidFill>
                  <a:srgbClr val="FFFFFF"/>
                </a:solidFill>
                <a:latin typeface="Roboto"/>
                <a:ea typeface="Roboto"/>
                <a:cs typeface="Roboto"/>
                <a:sym typeface="Roboto"/>
              </a:endParaRPr>
            </a:p>
          </p:txBody>
        </p:sp>
        <p:sp>
          <p:nvSpPr>
            <p:cNvPr id="526" name="Google Shape;526;p47"/>
            <p:cNvSpPr txBox="1"/>
            <p:nvPr/>
          </p:nvSpPr>
          <p:spPr>
            <a:xfrm>
              <a:off x="6167063" y="2249617"/>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IN" sz="1600">
                  <a:latin typeface="Roboto"/>
                  <a:ea typeface="Roboto"/>
                  <a:cs typeface="Roboto"/>
                  <a:sym typeface="Roboto"/>
                </a:rPr>
                <a:t>Try and improve the web scraping results by choosing more apt paragraphs and getting access of more data through crawling more sites.</a:t>
              </a:r>
              <a:endParaRPr sz="1600">
                <a:latin typeface="Roboto"/>
                <a:ea typeface="Roboto"/>
                <a:cs typeface="Roboto"/>
                <a:sym typeface="Roboto"/>
              </a:endParaRPr>
            </a:p>
          </p:txBody>
        </p:sp>
      </p:grpSp>
      <p:grpSp>
        <p:nvGrpSpPr>
          <p:cNvPr id="527" name="Google Shape;527;p47"/>
          <p:cNvGrpSpPr/>
          <p:nvPr/>
        </p:nvGrpSpPr>
        <p:grpSpPr>
          <a:xfrm>
            <a:off x="0" y="1731562"/>
            <a:ext cx="4729082" cy="4251623"/>
            <a:chOff x="0" y="1189986"/>
            <a:chExt cx="3546900" cy="2402590"/>
          </a:xfrm>
        </p:grpSpPr>
        <p:sp>
          <p:nvSpPr>
            <p:cNvPr id="528" name="Google Shape;528;p47"/>
            <p:cNvSpPr/>
            <p:nvPr/>
          </p:nvSpPr>
          <p:spPr>
            <a:xfrm>
              <a:off x="0" y="1189986"/>
              <a:ext cx="3546900" cy="500700"/>
            </a:xfrm>
            <a:prstGeom prst="homePlate">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lang="en-IN" sz="1900">
                  <a:solidFill>
                    <a:schemeClr val="lt1"/>
                  </a:solidFill>
                  <a:latin typeface="Roboto"/>
                  <a:ea typeface="Roboto"/>
                  <a:cs typeface="Roboto"/>
                  <a:sym typeface="Roboto"/>
                </a:rPr>
                <a:t>Fine Tuning BERT Model</a:t>
              </a:r>
              <a:endParaRPr sz="1900">
                <a:solidFill>
                  <a:schemeClr val="lt1"/>
                </a:solidFill>
                <a:latin typeface="Roboto"/>
                <a:ea typeface="Roboto"/>
                <a:cs typeface="Roboto"/>
                <a:sym typeface="Roboto"/>
              </a:endParaRPr>
            </a:p>
          </p:txBody>
        </p:sp>
        <p:sp>
          <p:nvSpPr>
            <p:cNvPr id="529" name="Google Shape;529;p47"/>
            <p:cNvSpPr txBox="1"/>
            <p:nvPr/>
          </p:nvSpPr>
          <p:spPr>
            <a:xfrm>
              <a:off x="655348" y="1984876"/>
              <a:ext cx="2236200" cy="1607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en-IN" sz="1600">
                  <a:solidFill>
                    <a:schemeClr val="dk1"/>
                  </a:solidFill>
                  <a:latin typeface="Roboto"/>
                  <a:ea typeface="Roboto"/>
                  <a:cs typeface="Roboto"/>
                  <a:sym typeface="Roboto"/>
                </a:rPr>
                <a:t>Several other techniques such as pre training and beam search can be further implemented to improve the summarisation results. </a:t>
              </a:r>
              <a:endParaRPr sz="1600">
                <a:latin typeface="Roboto"/>
                <a:ea typeface="Roboto"/>
                <a:cs typeface="Roboto"/>
                <a:sym typeface="Roboto"/>
              </a:endParaRPr>
            </a:p>
          </p:txBody>
        </p:sp>
      </p:grpSp>
      <p:grpSp>
        <p:nvGrpSpPr>
          <p:cNvPr id="530" name="Google Shape;530;p47"/>
          <p:cNvGrpSpPr/>
          <p:nvPr/>
        </p:nvGrpSpPr>
        <p:grpSpPr>
          <a:xfrm>
            <a:off x="3922732" y="1737190"/>
            <a:ext cx="4407490" cy="4900601"/>
            <a:chOff x="2944204" y="1189775"/>
            <a:chExt cx="3305700" cy="3675542"/>
          </a:xfrm>
        </p:grpSpPr>
        <p:sp>
          <p:nvSpPr>
            <p:cNvPr id="531" name="Google Shape;531;p47"/>
            <p:cNvSpPr/>
            <p:nvPr/>
          </p:nvSpPr>
          <p:spPr>
            <a:xfrm>
              <a:off x="2944204" y="1189775"/>
              <a:ext cx="3305700" cy="669000"/>
            </a:xfrm>
            <a:prstGeom prst="chevron">
              <a:avLst>
                <a:gd fmla="val 50000" name="adj"/>
              </a:avLst>
            </a:prstGeom>
            <a:solidFill>
              <a:srgbClr val="B02C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1900">
                  <a:solidFill>
                    <a:srgbClr val="FFFFFF"/>
                  </a:solidFill>
                  <a:latin typeface="Roboto"/>
                  <a:ea typeface="Roboto"/>
                  <a:cs typeface="Roboto"/>
                  <a:sym typeface="Roboto"/>
                </a:rPr>
                <a:t>Classification of Sentences</a:t>
              </a:r>
              <a:endParaRPr sz="1900">
                <a:solidFill>
                  <a:srgbClr val="FFFFFF"/>
                </a:solidFill>
                <a:latin typeface="Roboto"/>
                <a:ea typeface="Roboto"/>
                <a:cs typeface="Roboto"/>
                <a:sym typeface="Roboto"/>
              </a:endParaRPr>
            </a:p>
          </p:txBody>
        </p:sp>
        <p:sp>
          <p:nvSpPr>
            <p:cNvPr id="532" name="Google Shape;532;p47"/>
            <p:cNvSpPr txBox="1"/>
            <p:nvPr/>
          </p:nvSpPr>
          <p:spPr>
            <a:xfrm>
              <a:off x="3478959" y="2249617"/>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en-IN" sz="1600">
                  <a:solidFill>
                    <a:schemeClr val="dk1"/>
                  </a:solidFill>
                  <a:latin typeface="Roboto"/>
                  <a:ea typeface="Roboto"/>
                  <a:cs typeface="Roboto"/>
                  <a:sym typeface="Roboto"/>
                </a:rPr>
                <a:t>We develop a labelling algorithm that will segregate the sentences into easy medium and hard to understand. Based on this classifications our presentation can be made more interactive.</a:t>
              </a:r>
              <a:endParaRPr sz="1600">
                <a:latin typeface="Roboto"/>
                <a:ea typeface="Roboto"/>
                <a:cs typeface="Roboto"/>
                <a:sym typeface="Roboto"/>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7" name="Shape 537"/>
        <p:cNvGrpSpPr/>
        <p:nvPr/>
      </p:nvGrpSpPr>
      <p:grpSpPr>
        <a:xfrm>
          <a:off x="0" y="0"/>
          <a:ext cx="0" cy="0"/>
          <a:chOff x="0" y="0"/>
          <a:chExt cx="0" cy="0"/>
        </a:xfrm>
      </p:grpSpPr>
      <p:grpSp>
        <p:nvGrpSpPr>
          <p:cNvPr id="538" name="Google Shape;538;p48"/>
          <p:cNvGrpSpPr/>
          <p:nvPr/>
        </p:nvGrpSpPr>
        <p:grpSpPr>
          <a:xfrm>
            <a:off x="1347716" y="3338329"/>
            <a:ext cx="8881947" cy="634969"/>
            <a:chOff x="550777" y="1323150"/>
            <a:chExt cx="7099310" cy="731700"/>
          </a:xfrm>
        </p:grpSpPr>
        <p:sp>
          <p:nvSpPr>
            <p:cNvPr id="539" name="Google Shape;539;p48"/>
            <p:cNvSpPr txBox="1"/>
            <p:nvPr/>
          </p:nvSpPr>
          <p:spPr>
            <a:xfrm>
              <a:off x="550777" y="1373350"/>
              <a:ext cx="2164500" cy="629700"/>
            </a:xfrm>
            <a:prstGeom prst="rect">
              <a:avLst/>
            </a:prstGeom>
            <a:noFill/>
            <a:ln>
              <a:noFill/>
            </a:ln>
          </p:spPr>
          <p:txBody>
            <a:bodyPr anchorCtr="0" anchor="ctr" bIns="60925" lIns="121900" spcFirstLastPara="1" rIns="121900" wrap="square" tIns="60925">
              <a:noAutofit/>
            </a:bodyPr>
            <a:lstStyle/>
            <a:p>
              <a:pPr indent="0" lvl="0" marL="0" rtl="0" algn="r">
                <a:lnSpc>
                  <a:spcPct val="90000"/>
                </a:lnSpc>
                <a:spcBef>
                  <a:spcPts val="0"/>
                </a:spcBef>
                <a:spcAft>
                  <a:spcPts val="0"/>
                </a:spcAft>
                <a:buNone/>
              </a:pPr>
              <a:r>
                <a:rPr lang="en-IN" sz="4700">
                  <a:solidFill>
                    <a:srgbClr val="0B7140"/>
                  </a:solidFill>
                  <a:latin typeface="Roboto Medium"/>
                  <a:ea typeface="Roboto Medium"/>
                  <a:cs typeface="Roboto Medium"/>
                  <a:sym typeface="Roboto Medium"/>
                </a:rPr>
                <a:t>Step 3</a:t>
              </a:r>
              <a:endParaRPr sz="4700">
                <a:solidFill>
                  <a:srgbClr val="0B7140"/>
                </a:solidFill>
                <a:latin typeface="Roboto Medium"/>
                <a:ea typeface="Roboto Medium"/>
                <a:cs typeface="Roboto Medium"/>
                <a:sym typeface="Roboto Medium"/>
              </a:endParaRPr>
            </a:p>
          </p:txBody>
        </p:sp>
        <p:sp>
          <p:nvSpPr>
            <p:cNvPr id="540" name="Google Shape;540;p48"/>
            <p:cNvSpPr/>
            <p:nvPr/>
          </p:nvSpPr>
          <p:spPr>
            <a:xfrm>
              <a:off x="2789787" y="1323150"/>
              <a:ext cx="4860300" cy="731700"/>
            </a:xfrm>
            <a:prstGeom prst="rect">
              <a:avLst/>
            </a:prstGeom>
            <a:solidFill>
              <a:srgbClr val="0B7140"/>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541" name="Google Shape;541;p48"/>
            <p:cNvSpPr txBox="1"/>
            <p:nvPr/>
          </p:nvSpPr>
          <p:spPr>
            <a:xfrm>
              <a:off x="2914387" y="1529721"/>
              <a:ext cx="4373100" cy="330600"/>
            </a:xfrm>
            <a:prstGeom prst="rect">
              <a:avLst/>
            </a:prstGeom>
            <a:no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None/>
              </a:pPr>
              <a:r>
                <a:rPr lang="en-IN" sz="1600">
                  <a:solidFill>
                    <a:srgbClr val="FFFFFF"/>
                  </a:solidFill>
                  <a:latin typeface="Roboto"/>
                  <a:ea typeface="Roboto"/>
                  <a:cs typeface="Roboto"/>
                  <a:sym typeface="Roboto"/>
                </a:rPr>
                <a:t>Searching the paragraph(&lt;p&gt;) tag in HTML saving the information inside the tag.</a:t>
              </a:r>
              <a:endParaRPr sz="1600">
                <a:solidFill>
                  <a:srgbClr val="FFFFFF"/>
                </a:solidFill>
                <a:latin typeface="Roboto"/>
                <a:ea typeface="Roboto"/>
                <a:cs typeface="Roboto"/>
                <a:sym typeface="Roboto"/>
              </a:endParaRPr>
            </a:p>
          </p:txBody>
        </p:sp>
      </p:grpSp>
      <p:grpSp>
        <p:nvGrpSpPr>
          <p:cNvPr id="542" name="Google Shape;542;p48"/>
          <p:cNvGrpSpPr/>
          <p:nvPr/>
        </p:nvGrpSpPr>
        <p:grpSpPr>
          <a:xfrm>
            <a:off x="1425507" y="4102948"/>
            <a:ext cx="8350382" cy="634969"/>
            <a:chOff x="612955" y="2204250"/>
            <a:chExt cx="6674432" cy="731700"/>
          </a:xfrm>
        </p:grpSpPr>
        <p:sp>
          <p:nvSpPr>
            <p:cNvPr id="543" name="Google Shape;543;p48"/>
            <p:cNvSpPr txBox="1"/>
            <p:nvPr/>
          </p:nvSpPr>
          <p:spPr>
            <a:xfrm>
              <a:off x="612955" y="2254450"/>
              <a:ext cx="2102100" cy="629700"/>
            </a:xfrm>
            <a:prstGeom prst="rect">
              <a:avLst/>
            </a:prstGeom>
            <a:noFill/>
            <a:ln>
              <a:noFill/>
            </a:ln>
          </p:spPr>
          <p:txBody>
            <a:bodyPr anchorCtr="0" anchor="ctr" bIns="60925" lIns="121900" spcFirstLastPara="1" rIns="121900" wrap="square" tIns="60925">
              <a:noAutofit/>
            </a:bodyPr>
            <a:lstStyle/>
            <a:p>
              <a:pPr indent="0" lvl="0" marL="0" rtl="0" algn="r">
                <a:lnSpc>
                  <a:spcPct val="90000"/>
                </a:lnSpc>
                <a:spcBef>
                  <a:spcPts val="0"/>
                </a:spcBef>
                <a:spcAft>
                  <a:spcPts val="0"/>
                </a:spcAft>
                <a:buNone/>
              </a:pPr>
              <a:r>
                <a:rPr lang="en-IN" sz="4700">
                  <a:solidFill>
                    <a:srgbClr val="0B7743"/>
                  </a:solidFill>
                  <a:latin typeface="Roboto Medium"/>
                  <a:ea typeface="Roboto Medium"/>
                  <a:cs typeface="Roboto Medium"/>
                  <a:sym typeface="Roboto Medium"/>
                </a:rPr>
                <a:t>Step 4</a:t>
              </a:r>
              <a:endParaRPr sz="4700">
                <a:solidFill>
                  <a:srgbClr val="0B7743"/>
                </a:solidFill>
                <a:latin typeface="Roboto Medium"/>
                <a:ea typeface="Roboto Medium"/>
                <a:cs typeface="Roboto Medium"/>
                <a:sym typeface="Roboto Medium"/>
              </a:endParaRPr>
            </a:p>
          </p:txBody>
        </p:sp>
        <p:sp>
          <p:nvSpPr>
            <p:cNvPr id="544" name="Google Shape;544;p48"/>
            <p:cNvSpPr/>
            <p:nvPr/>
          </p:nvSpPr>
          <p:spPr>
            <a:xfrm>
              <a:off x="2789787" y="2204250"/>
              <a:ext cx="4497600" cy="731700"/>
            </a:xfrm>
            <a:prstGeom prst="rect">
              <a:avLst/>
            </a:prstGeom>
            <a:solidFill>
              <a:srgbClr val="0B7743"/>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545" name="Google Shape;545;p48"/>
            <p:cNvSpPr txBox="1"/>
            <p:nvPr/>
          </p:nvSpPr>
          <p:spPr>
            <a:xfrm>
              <a:off x="2914388" y="2410805"/>
              <a:ext cx="3849900" cy="330600"/>
            </a:xfrm>
            <a:prstGeom prst="rect">
              <a:avLst/>
            </a:prstGeom>
            <a:no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None/>
              </a:pPr>
              <a:r>
                <a:rPr lang="en-IN" sz="1600">
                  <a:solidFill>
                    <a:srgbClr val="FFFFFF"/>
                  </a:solidFill>
                  <a:latin typeface="Roboto"/>
                  <a:ea typeface="Roboto"/>
                  <a:cs typeface="Roboto"/>
                  <a:sym typeface="Roboto"/>
                </a:rPr>
                <a:t>Cleaning the string which is made by appending paragraphs.</a:t>
              </a:r>
              <a:endParaRPr sz="1600">
                <a:solidFill>
                  <a:srgbClr val="FFFFFF"/>
                </a:solidFill>
                <a:latin typeface="Roboto"/>
                <a:ea typeface="Roboto"/>
                <a:cs typeface="Roboto"/>
                <a:sym typeface="Roboto"/>
              </a:endParaRPr>
            </a:p>
          </p:txBody>
        </p:sp>
      </p:grpSp>
      <p:grpSp>
        <p:nvGrpSpPr>
          <p:cNvPr id="546" name="Google Shape;546;p48"/>
          <p:cNvGrpSpPr/>
          <p:nvPr/>
        </p:nvGrpSpPr>
        <p:grpSpPr>
          <a:xfrm>
            <a:off x="2140487" y="4870409"/>
            <a:ext cx="7183130" cy="634969"/>
            <a:chOff x="1184436" y="3088625"/>
            <a:chExt cx="5741451" cy="731700"/>
          </a:xfrm>
        </p:grpSpPr>
        <p:sp>
          <p:nvSpPr>
            <p:cNvPr id="547" name="Google Shape;547;p48"/>
            <p:cNvSpPr txBox="1"/>
            <p:nvPr/>
          </p:nvSpPr>
          <p:spPr>
            <a:xfrm>
              <a:off x="1184436" y="3138814"/>
              <a:ext cx="1530600" cy="629700"/>
            </a:xfrm>
            <a:prstGeom prst="rect">
              <a:avLst/>
            </a:prstGeom>
            <a:noFill/>
            <a:ln>
              <a:noFill/>
            </a:ln>
          </p:spPr>
          <p:txBody>
            <a:bodyPr anchorCtr="0" anchor="ctr" bIns="60925" lIns="121900" spcFirstLastPara="1" rIns="121900" wrap="square" tIns="60925">
              <a:noAutofit/>
            </a:bodyPr>
            <a:lstStyle/>
            <a:p>
              <a:pPr indent="0" lvl="0" marL="0" rtl="0" algn="r">
                <a:lnSpc>
                  <a:spcPct val="90000"/>
                </a:lnSpc>
                <a:spcBef>
                  <a:spcPts val="0"/>
                </a:spcBef>
                <a:spcAft>
                  <a:spcPts val="0"/>
                </a:spcAft>
                <a:buNone/>
              </a:pPr>
              <a:r>
                <a:rPr lang="en-IN" sz="4600">
                  <a:solidFill>
                    <a:srgbClr val="0C8148"/>
                  </a:solidFill>
                  <a:latin typeface="Roboto Medium"/>
                  <a:ea typeface="Roboto Medium"/>
                  <a:cs typeface="Roboto Medium"/>
                  <a:sym typeface="Roboto Medium"/>
                </a:rPr>
                <a:t>Step 5</a:t>
              </a:r>
              <a:endParaRPr sz="4600">
                <a:solidFill>
                  <a:srgbClr val="0C8148"/>
                </a:solidFill>
                <a:latin typeface="Roboto Medium"/>
                <a:ea typeface="Roboto Medium"/>
                <a:cs typeface="Roboto Medium"/>
                <a:sym typeface="Roboto Medium"/>
              </a:endParaRPr>
            </a:p>
          </p:txBody>
        </p:sp>
        <p:sp>
          <p:nvSpPr>
            <p:cNvPr id="548" name="Google Shape;548;p48"/>
            <p:cNvSpPr/>
            <p:nvPr/>
          </p:nvSpPr>
          <p:spPr>
            <a:xfrm>
              <a:off x="2789787" y="3088625"/>
              <a:ext cx="4136100" cy="731700"/>
            </a:xfrm>
            <a:prstGeom prst="rect">
              <a:avLst/>
            </a:prstGeom>
            <a:solidFill>
              <a:srgbClr val="0C8148"/>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549" name="Google Shape;549;p48"/>
            <p:cNvSpPr txBox="1"/>
            <p:nvPr/>
          </p:nvSpPr>
          <p:spPr>
            <a:xfrm>
              <a:off x="2914388" y="3295179"/>
              <a:ext cx="3849900" cy="330600"/>
            </a:xfrm>
            <a:prstGeom prst="rect">
              <a:avLst/>
            </a:prstGeom>
            <a:no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None/>
              </a:pPr>
              <a:r>
                <a:t/>
              </a:r>
              <a:endParaRPr sz="16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n-IN" sz="1600">
                  <a:solidFill>
                    <a:srgbClr val="FFFFFF"/>
                  </a:solidFill>
                  <a:latin typeface="Roboto"/>
                  <a:ea typeface="Roboto"/>
                  <a:cs typeface="Roboto"/>
                  <a:sym typeface="Roboto"/>
                </a:rPr>
                <a:t>Extracting other details like tables information in similar manner as text</a:t>
              </a:r>
              <a:endParaRPr sz="16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6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FFFFFF"/>
                </a:solidFill>
                <a:latin typeface="Roboto"/>
                <a:ea typeface="Roboto"/>
                <a:cs typeface="Roboto"/>
                <a:sym typeface="Roboto"/>
              </a:endParaRPr>
            </a:p>
          </p:txBody>
        </p:sp>
      </p:grpSp>
      <p:grpSp>
        <p:nvGrpSpPr>
          <p:cNvPr id="550" name="Google Shape;550;p48"/>
          <p:cNvGrpSpPr/>
          <p:nvPr/>
        </p:nvGrpSpPr>
        <p:grpSpPr>
          <a:xfrm>
            <a:off x="2140487" y="5637869"/>
            <a:ext cx="6732734" cy="634969"/>
            <a:chOff x="1184436" y="3973000"/>
            <a:chExt cx="5381451" cy="731700"/>
          </a:xfrm>
        </p:grpSpPr>
        <p:sp>
          <p:nvSpPr>
            <p:cNvPr id="551" name="Google Shape;551;p48"/>
            <p:cNvSpPr txBox="1"/>
            <p:nvPr/>
          </p:nvSpPr>
          <p:spPr>
            <a:xfrm>
              <a:off x="1184436" y="4023189"/>
              <a:ext cx="1530600" cy="629700"/>
            </a:xfrm>
            <a:prstGeom prst="rect">
              <a:avLst/>
            </a:prstGeom>
            <a:noFill/>
            <a:ln>
              <a:noFill/>
            </a:ln>
          </p:spPr>
          <p:txBody>
            <a:bodyPr anchorCtr="0" anchor="ctr" bIns="60925" lIns="121900" spcFirstLastPara="1" rIns="121900" wrap="square" tIns="60925">
              <a:noAutofit/>
            </a:bodyPr>
            <a:lstStyle/>
            <a:p>
              <a:pPr indent="0" lvl="0" marL="0" rtl="0" algn="r">
                <a:lnSpc>
                  <a:spcPct val="90000"/>
                </a:lnSpc>
                <a:spcBef>
                  <a:spcPts val="0"/>
                </a:spcBef>
                <a:spcAft>
                  <a:spcPts val="0"/>
                </a:spcAft>
                <a:buNone/>
              </a:pPr>
              <a:r>
                <a:rPr lang="en-IN" sz="4600">
                  <a:solidFill>
                    <a:srgbClr val="0E9453"/>
                  </a:solidFill>
                  <a:latin typeface="Roboto Medium"/>
                  <a:ea typeface="Roboto Medium"/>
                  <a:cs typeface="Roboto Medium"/>
                  <a:sym typeface="Roboto Medium"/>
                </a:rPr>
                <a:t>Step 6</a:t>
              </a:r>
              <a:endParaRPr sz="4600">
                <a:solidFill>
                  <a:srgbClr val="0E9453"/>
                </a:solidFill>
                <a:latin typeface="Roboto Medium"/>
                <a:ea typeface="Roboto Medium"/>
                <a:cs typeface="Roboto Medium"/>
                <a:sym typeface="Roboto Medium"/>
              </a:endParaRPr>
            </a:p>
          </p:txBody>
        </p:sp>
        <p:sp>
          <p:nvSpPr>
            <p:cNvPr id="552" name="Google Shape;552;p48"/>
            <p:cNvSpPr/>
            <p:nvPr/>
          </p:nvSpPr>
          <p:spPr>
            <a:xfrm>
              <a:off x="2789787" y="3973000"/>
              <a:ext cx="3776100" cy="731700"/>
            </a:xfrm>
            <a:prstGeom prst="rect">
              <a:avLst/>
            </a:prstGeom>
            <a:solidFill>
              <a:srgbClr val="0E9453"/>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553" name="Google Shape;553;p48"/>
            <p:cNvSpPr txBox="1"/>
            <p:nvPr/>
          </p:nvSpPr>
          <p:spPr>
            <a:xfrm>
              <a:off x="2902988" y="4179560"/>
              <a:ext cx="3497700" cy="330600"/>
            </a:xfrm>
            <a:prstGeom prst="rect">
              <a:avLst/>
            </a:prstGeom>
            <a:no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None/>
              </a:pPr>
              <a:r>
                <a:t/>
              </a:r>
              <a:endParaRPr sz="16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IN" sz="1600">
                  <a:solidFill>
                    <a:schemeClr val="lt1"/>
                  </a:solidFill>
                  <a:latin typeface="Roboto"/>
                  <a:ea typeface="Roboto"/>
                  <a:cs typeface="Roboto"/>
                  <a:sym typeface="Roboto"/>
                </a:rPr>
                <a:t>Using the string in NLP.</a:t>
              </a:r>
              <a:endParaRPr sz="16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FFFFFF"/>
                </a:solidFill>
                <a:latin typeface="Roboto"/>
                <a:ea typeface="Roboto"/>
                <a:cs typeface="Roboto"/>
                <a:sym typeface="Roboto"/>
              </a:endParaRPr>
            </a:p>
          </p:txBody>
        </p:sp>
      </p:grpSp>
      <p:grpSp>
        <p:nvGrpSpPr>
          <p:cNvPr id="554" name="Google Shape;554;p48"/>
          <p:cNvGrpSpPr/>
          <p:nvPr/>
        </p:nvGrpSpPr>
        <p:grpSpPr>
          <a:xfrm>
            <a:off x="1214174" y="1803322"/>
            <a:ext cx="9467891" cy="634969"/>
            <a:chOff x="755105" y="3088625"/>
            <a:chExt cx="6532283" cy="731700"/>
          </a:xfrm>
        </p:grpSpPr>
        <p:sp>
          <p:nvSpPr>
            <p:cNvPr id="555" name="Google Shape;555;p48"/>
            <p:cNvSpPr txBox="1"/>
            <p:nvPr/>
          </p:nvSpPr>
          <p:spPr>
            <a:xfrm>
              <a:off x="755105" y="3138825"/>
              <a:ext cx="1959900" cy="629700"/>
            </a:xfrm>
            <a:prstGeom prst="rect">
              <a:avLst/>
            </a:prstGeom>
            <a:noFill/>
            <a:ln>
              <a:noFill/>
            </a:ln>
          </p:spPr>
          <p:txBody>
            <a:bodyPr anchorCtr="0" anchor="ctr" bIns="60925" lIns="121900" spcFirstLastPara="1" rIns="121900" wrap="square" tIns="60925">
              <a:noAutofit/>
            </a:bodyPr>
            <a:lstStyle/>
            <a:p>
              <a:pPr indent="0" lvl="0" marL="0" rtl="0" algn="r">
                <a:lnSpc>
                  <a:spcPct val="90000"/>
                </a:lnSpc>
                <a:spcBef>
                  <a:spcPts val="0"/>
                </a:spcBef>
                <a:spcAft>
                  <a:spcPts val="0"/>
                </a:spcAft>
                <a:buNone/>
              </a:pPr>
              <a:r>
                <a:rPr lang="en-IN" sz="4700">
                  <a:solidFill>
                    <a:srgbClr val="0B7743"/>
                  </a:solidFill>
                  <a:latin typeface="Roboto Medium"/>
                  <a:ea typeface="Roboto Medium"/>
                  <a:cs typeface="Roboto Medium"/>
                  <a:sym typeface="Roboto Medium"/>
                </a:rPr>
                <a:t>Step 1</a:t>
              </a:r>
              <a:endParaRPr sz="4700">
                <a:solidFill>
                  <a:srgbClr val="0B7743"/>
                </a:solidFill>
                <a:latin typeface="Roboto Medium"/>
                <a:ea typeface="Roboto Medium"/>
                <a:cs typeface="Roboto Medium"/>
                <a:sym typeface="Roboto Medium"/>
              </a:endParaRPr>
            </a:p>
          </p:txBody>
        </p:sp>
        <p:sp>
          <p:nvSpPr>
            <p:cNvPr id="556" name="Google Shape;556;p48"/>
            <p:cNvSpPr/>
            <p:nvPr/>
          </p:nvSpPr>
          <p:spPr>
            <a:xfrm>
              <a:off x="2789787" y="3088625"/>
              <a:ext cx="4497600" cy="731700"/>
            </a:xfrm>
            <a:prstGeom prst="rect">
              <a:avLst/>
            </a:prstGeom>
            <a:solidFill>
              <a:srgbClr val="0B7743"/>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557" name="Google Shape;557;p48"/>
            <p:cNvSpPr txBox="1"/>
            <p:nvPr/>
          </p:nvSpPr>
          <p:spPr>
            <a:xfrm>
              <a:off x="2914388" y="3295180"/>
              <a:ext cx="3849900" cy="330600"/>
            </a:xfrm>
            <a:prstGeom prst="rect">
              <a:avLst/>
            </a:prstGeom>
            <a:no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None/>
              </a:pPr>
              <a:r>
                <a:rPr lang="en-IN" sz="1600">
                  <a:solidFill>
                    <a:srgbClr val="FFFFFF"/>
                  </a:solidFill>
                  <a:latin typeface="Roboto"/>
                  <a:ea typeface="Roboto"/>
                  <a:cs typeface="Roboto"/>
                  <a:sym typeface="Roboto"/>
                </a:rPr>
                <a:t>Specifying the URL of the web page in a string.</a:t>
              </a:r>
              <a:endParaRPr sz="1600">
                <a:solidFill>
                  <a:srgbClr val="FFFFFF"/>
                </a:solidFill>
                <a:latin typeface="Roboto"/>
                <a:ea typeface="Roboto"/>
                <a:cs typeface="Roboto"/>
                <a:sym typeface="Roboto"/>
              </a:endParaRPr>
            </a:p>
          </p:txBody>
        </p:sp>
      </p:grpSp>
      <p:sp>
        <p:nvSpPr>
          <p:cNvPr id="558" name="Google Shape;558;p48"/>
          <p:cNvSpPr txBox="1"/>
          <p:nvPr/>
        </p:nvSpPr>
        <p:spPr>
          <a:xfrm>
            <a:off x="1245875" y="458300"/>
            <a:ext cx="9081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5200">
                <a:solidFill>
                  <a:srgbClr val="B02C20"/>
                </a:solidFill>
                <a:latin typeface="Calibri"/>
                <a:ea typeface="Calibri"/>
                <a:cs typeface="Calibri"/>
                <a:sym typeface="Calibri"/>
              </a:rPr>
              <a:t>Steps involved in Scraping data.</a:t>
            </a:r>
            <a:endParaRPr b="1" sz="5200">
              <a:solidFill>
                <a:srgbClr val="B02C20"/>
              </a:solidFill>
              <a:latin typeface="Calibri"/>
              <a:ea typeface="Calibri"/>
              <a:cs typeface="Calibri"/>
              <a:sym typeface="Calibri"/>
            </a:endParaRPr>
          </a:p>
        </p:txBody>
      </p:sp>
      <p:grpSp>
        <p:nvGrpSpPr>
          <p:cNvPr id="559" name="Google Shape;559;p48"/>
          <p:cNvGrpSpPr/>
          <p:nvPr/>
        </p:nvGrpSpPr>
        <p:grpSpPr>
          <a:xfrm>
            <a:off x="1051275" y="2562609"/>
            <a:ext cx="9630790" cy="634969"/>
            <a:chOff x="537567" y="3787965"/>
            <a:chExt cx="6644673" cy="731700"/>
          </a:xfrm>
        </p:grpSpPr>
        <p:sp>
          <p:nvSpPr>
            <p:cNvPr id="560" name="Google Shape;560;p48"/>
            <p:cNvSpPr txBox="1"/>
            <p:nvPr/>
          </p:nvSpPr>
          <p:spPr>
            <a:xfrm>
              <a:off x="537567" y="3848438"/>
              <a:ext cx="2059500" cy="629700"/>
            </a:xfrm>
            <a:prstGeom prst="rect">
              <a:avLst/>
            </a:prstGeom>
            <a:noFill/>
            <a:ln>
              <a:noFill/>
            </a:ln>
          </p:spPr>
          <p:txBody>
            <a:bodyPr anchorCtr="0" anchor="ctr" bIns="60925" lIns="121900" spcFirstLastPara="1" rIns="121900" wrap="square" tIns="60925">
              <a:noAutofit/>
            </a:bodyPr>
            <a:lstStyle/>
            <a:p>
              <a:pPr indent="0" lvl="0" marL="0" rtl="0" algn="r">
                <a:lnSpc>
                  <a:spcPct val="90000"/>
                </a:lnSpc>
                <a:spcBef>
                  <a:spcPts val="0"/>
                </a:spcBef>
                <a:spcAft>
                  <a:spcPts val="0"/>
                </a:spcAft>
                <a:buNone/>
              </a:pPr>
              <a:r>
                <a:rPr lang="en-IN" sz="4700">
                  <a:solidFill>
                    <a:srgbClr val="0B7743"/>
                  </a:solidFill>
                  <a:latin typeface="Roboto Medium"/>
                  <a:ea typeface="Roboto Medium"/>
                  <a:cs typeface="Roboto Medium"/>
                  <a:sym typeface="Roboto Medium"/>
                </a:rPr>
                <a:t>Step 2</a:t>
              </a:r>
              <a:endParaRPr sz="4700">
                <a:solidFill>
                  <a:srgbClr val="0B7743"/>
                </a:solidFill>
                <a:latin typeface="Roboto Medium"/>
                <a:ea typeface="Roboto Medium"/>
                <a:cs typeface="Roboto Medium"/>
                <a:sym typeface="Roboto Medium"/>
              </a:endParaRPr>
            </a:p>
          </p:txBody>
        </p:sp>
        <p:sp>
          <p:nvSpPr>
            <p:cNvPr id="561" name="Google Shape;561;p48"/>
            <p:cNvSpPr/>
            <p:nvPr/>
          </p:nvSpPr>
          <p:spPr>
            <a:xfrm>
              <a:off x="2684640" y="3787965"/>
              <a:ext cx="4497600" cy="731700"/>
            </a:xfrm>
            <a:prstGeom prst="rect">
              <a:avLst/>
            </a:prstGeom>
            <a:solidFill>
              <a:srgbClr val="0B7743"/>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562" name="Google Shape;562;p48"/>
            <p:cNvSpPr txBox="1"/>
            <p:nvPr/>
          </p:nvSpPr>
          <p:spPr>
            <a:xfrm>
              <a:off x="2860003" y="3997977"/>
              <a:ext cx="3849900" cy="330600"/>
            </a:xfrm>
            <a:prstGeom prst="rect">
              <a:avLst/>
            </a:prstGeom>
            <a:noFill/>
            <a:ln>
              <a:noFill/>
            </a:ln>
          </p:spPr>
          <p:txBody>
            <a:bodyPr anchorCtr="0" anchor="ctr" bIns="60925" lIns="121900" spcFirstLastPara="1" rIns="121900" wrap="square" tIns="60925">
              <a:noAutofit/>
            </a:bodyPr>
            <a:lstStyle/>
            <a:p>
              <a:pPr indent="0" lvl="0" marL="0" rtl="0" algn="l">
                <a:lnSpc>
                  <a:spcPct val="115000"/>
                </a:lnSpc>
                <a:spcBef>
                  <a:spcPts val="0"/>
                </a:spcBef>
                <a:spcAft>
                  <a:spcPts val="0"/>
                </a:spcAft>
                <a:buNone/>
              </a:pPr>
              <a:r>
                <a:rPr lang="en-IN" sz="1600">
                  <a:solidFill>
                    <a:srgbClr val="FFFFFF"/>
                  </a:solidFill>
                  <a:latin typeface="Roboto"/>
                  <a:ea typeface="Roboto"/>
                  <a:cs typeface="Roboto"/>
                  <a:sym typeface="Roboto"/>
                </a:rPr>
                <a:t>Using BeautifulSoup to get the HTML file.</a:t>
              </a:r>
              <a:endParaRPr sz="1600">
                <a:solidFill>
                  <a:srgbClr val="FFFFFF"/>
                </a:solidFill>
                <a:latin typeface="Roboto"/>
                <a:ea typeface="Roboto"/>
                <a:cs typeface="Roboto"/>
                <a:sym typeface="Roboto"/>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7" name="Shape 567"/>
        <p:cNvGrpSpPr/>
        <p:nvPr/>
      </p:nvGrpSpPr>
      <p:grpSpPr>
        <a:xfrm>
          <a:off x="0" y="0"/>
          <a:ext cx="0" cy="0"/>
          <a:chOff x="0" y="0"/>
          <a:chExt cx="0" cy="0"/>
        </a:xfrm>
      </p:grpSpPr>
      <p:sp>
        <p:nvSpPr>
          <p:cNvPr id="568" name="Google Shape;568;p49"/>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a:t>BART MODEL</a:t>
            </a:r>
            <a:endParaRPr/>
          </a:p>
        </p:txBody>
      </p:sp>
      <p:sp>
        <p:nvSpPr>
          <p:cNvPr id="569" name="Google Shape;569;p49"/>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0" lvl="0" marL="0" rtl="0" algn="l">
              <a:spcBef>
                <a:spcPts val="1200"/>
              </a:spcBef>
              <a:spcAft>
                <a:spcPts val="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4" name="Shape 574"/>
        <p:cNvGrpSpPr/>
        <p:nvPr/>
      </p:nvGrpSpPr>
      <p:grpSpPr>
        <a:xfrm>
          <a:off x="0" y="0"/>
          <a:ext cx="0" cy="0"/>
          <a:chOff x="0" y="0"/>
          <a:chExt cx="0" cy="0"/>
        </a:xfrm>
      </p:grpSpPr>
      <p:sp>
        <p:nvSpPr>
          <p:cNvPr id="575" name="Google Shape;575;p50"/>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a:t>WORKING OF THE SUMMARIZER</a:t>
            </a:r>
            <a:endParaRPr/>
          </a:p>
        </p:txBody>
      </p:sp>
      <p:sp>
        <p:nvSpPr>
          <p:cNvPr id="576" name="Google Shape;576;p50"/>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0" lvl="0" marL="0" rtl="0" algn="l">
              <a:spcBef>
                <a:spcPts val="1200"/>
              </a:spcBef>
              <a:spcAft>
                <a:spcPts val="2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1" name="Shape 581"/>
        <p:cNvGrpSpPr/>
        <p:nvPr/>
      </p:nvGrpSpPr>
      <p:grpSpPr>
        <a:xfrm>
          <a:off x="0" y="0"/>
          <a:ext cx="0" cy="0"/>
          <a:chOff x="0" y="0"/>
          <a:chExt cx="0" cy="0"/>
        </a:xfrm>
      </p:grpSpPr>
      <p:sp>
        <p:nvSpPr>
          <p:cNvPr id="582" name="Google Shape;582;p51"/>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a:t>DEMONSTRATION OF WORKING</a:t>
            </a:r>
            <a:endParaRPr/>
          </a:p>
        </p:txBody>
      </p:sp>
      <p:sp>
        <p:nvSpPr>
          <p:cNvPr id="583" name="Google Shape;583;p51"/>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0" lvl="0" marL="0" rtl="0" algn="l">
              <a:spcBef>
                <a:spcPts val="1200"/>
              </a:spcBef>
              <a:spcAft>
                <a:spcPts val="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6"/>
          <p:cNvSpPr txBox="1"/>
          <p:nvPr>
            <p:ph type="title"/>
          </p:nvPr>
        </p:nvSpPr>
        <p:spPr>
          <a:xfrm>
            <a:off x="727150" y="286600"/>
            <a:ext cx="104286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4800"/>
              <a:buFont typeface="Calibri"/>
              <a:buNone/>
            </a:pPr>
            <a:r>
              <a:rPr b="1" lang="en-IN">
                <a:solidFill>
                  <a:schemeClr val="dk1"/>
                </a:solidFill>
              </a:rPr>
              <a:t>Time consumed			    Potential Market </a:t>
            </a:r>
            <a:r>
              <a:rPr b="1" lang="en-IN">
                <a:solidFill>
                  <a:schemeClr val="dk1"/>
                </a:solidFill>
              </a:rPr>
              <a:t> </a:t>
            </a:r>
            <a:endParaRPr/>
          </a:p>
        </p:txBody>
      </p:sp>
      <p:pic>
        <p:nvPicPr>
          <p:cNvPr id="138" name="Google Shape;138;p16"/>
          <p:cNvPicPr preferRelativeResize="0"/>
          <p:nvPr/>
        </p:nvPicPr>
        <p:blipFill rotWithShape="1">
          <a:blip r:embed="rId3">
            <a:alphaModFix/>
          </a:blip>
          <a:srcRect b="0" l="0" r="0" t="0"/>
          <a:stretch/>
        </p:blipFill>
        <p:spPr>
          <a:xfrm>
            <a:off x="10614674" y="0"/>
            <a:ext cx="1577327" cy="1737360"/>
          </a:xfrm>
          <a:prstGeom prst="rect">
            <a:avLst/>
          </a:prstGeom>
          <a:noFill/>
          <a:ln>
            <a:noFill/>
          </a:ln>
        </p:spPr>
      </p:pic>
      <p:sp>
        <p:nvSpPr>
          <p:cNvPr id="139" name="Google Shape;139;p16"/>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chemeClr val="lt1"/>
                </a:solidFill>
              </a:rPr>
              <a:t>6th April</a:t>
            </a:r>
            <a:endParaRPr/>
          </a:p>
        </p:txBody>
      </p:sp>
      <p:sp>
        <p:nvSpPr>
          <p:cNvPr id="140" name="Google Shape;140;p16"/>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AUTONOMOUS PRESENTATION CREATOR</a:t>
            </a:r>
            <a:endParaRPr/>
          </a:p>
        </p:txBody>
      </p:sp>
      <p:sp>
        <p:nvSpPr>
          <p:cNvPr id="141" name="Google Shape;141;p16"/>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42" name="Google Shape;142;p16"/>
          <p:cNvPicPr preferRelativeResize="0"/>
          <p:nvPr/>
        </p:nvPicPr>
        <p:blipFill>
          <a:blip r:embed="rId4">
            <a:alphaModFix/>
          </a:blip>
          <a:stretch>
            <a:fillRect/>
          </a:stretch>
        </p:blipFill>
        <p:spPr>
          <a:xfrm>
            <a:off x="337775" y="2032375"/>
            <a:ext cx="5411456" cy="3741750"/>
          </a:xfrm>
          <a:prstGeom prst="rect">
            <a:avLst/>
          </a:prstGeom>
          <a:noFill/>
          <a:ln>
            <a:noFill/>
          </a:ln>
        </p:spPr>
      </p:pic>
      <p:grpSp>
        <p:nvGrpSpPr>
          <p:cNvPr id="143" name="Google Shape;143;p16"/>
          <p:cNvGrpSpPr/>
          <p:nvPr/>
        </p:nvGrpSpPr>
        <p:grpSpPr>
          <a:xfrm>
            <a:off x="6073882" y="5282222"/>
            <a:ext cx="5788769" cy="857979"/>
            <a:chOff x="1593000" y="2322568"/>
            <a:chExt cx="5957975" cy="643500"/>
          </a:xfrm>
        </p:grpSpPr>
        <p:sp>
          <p:nvSpPr>
            <p:cNvPr id="144" name="Google Shape;144;p16"/>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 name="Google Shape;145;p16"/>
            <p:cNvSpPr/>
            <p:nvPr/>
          </p:nvSpPr>
          <p:spPr>
            <a:xfrm flipH="1">
              <a:off x="2283025" y="2322575"/>
              <a:ext cx="1844400" cy="642600"/>
            </a:xfrm>
            <a:prstGeom prst="rect">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 name="Google Shape;146;p16"/>
            <p:cNvSpPr/>
            <p:nvPr/>
          </p:nvSpPr>
          <p:spPr>
            <a:xfrm rot="-5400000">
              <a:off x="3501574" y="1934671"/>
              <a:ext cx="643356" cy="1419149"/>
            </a:xfrm>
            <a:prstGeom prst="flowChartOffpageConnector">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 name="Google Shape;147;p16"/>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IN" sz="1300">
                  <a:solidFill>
                    <a:srgbClr val="FFFFFF"/>
                  </a:solidFill>
                  <a:latin typeface="Roboto Medium"/>
                  <a:ea typeface="Roboto Medium"/>
                  <a:cs typeface="Roboto Medium"/>
                  <a:sym typeface="Roboto Medium"/>
                </a:rPr>
                <a:t>Estimated sale of </a:t>
              </a:r>
              <a:r>
                <a:rPr lang="en-IN" sz="1300">
                  <a:solidFill>
                    <a:srgbClr val="FFFFFF"/>
                  </a:solidFill>
                  <a:latin typeface="Roboto Medium"/>
                  <a:ea typeface="Roboto Medium"/>
                  <a:cs typeface="Roboto Medium"/>
                  <a:sym typeface="Roboto Medium"/>
                </a:rPr>
                <a:t>presentations</a:t>
              </a:r>
              <a:endParaRPr sz="1300">
                <a:solidFill>
                  <a:srgbClr val="FFFFFF"/>
                </a:solidFill>
                <a:latin typeface="Roboto"/>
                <a:ea typeface="Roboto"/>
                <a:cs typeface="Roboto"/>
                <a:sym typeface="Roboto"/>
              </a:endParaRPr>
            </a:p>
          </p:txBody>
        </p:sp>
        <p:sp>
          <p:nvSpPr>
            <p:cNvPr id="148" name="Google Shape;148;p1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 name="Google Shape;149;p16"/>
            <p:cNvSpPr/>
            <p:nvPr/>
          </p:nvSpPr>
          <p:spPr>
            <a:xfrm>
              <a:off x="1593000" y="2322575"/>
              <a:ext cx="690000" cy="6426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3500">
                  <a:solidFill>
                    <a:srgbClr val="FFFFFF"/>
                  </a:solidFill>
                  <a:latin typeface="Roboto Thin"/>
                  <a:ea typeface="Roboto Thin"/>
                  <a:cs typeface="Roboto Thin"/>
                  <a:sym typeface="Roboto Thin"/>
                </a:rPr>
                <a:t>5</a:t>
              </a:r>
              <a:endParaRPr sz="3500">
                <a:solidFill>
                  <a:srgbClr val="FFFFFF"/>
                </a:solidFill>
                <a:latin typeface="Roboto Thin"/>
                <a:ea typeface="Roboto Thin"/>
                <a:cs typeface="Roboto Thin"/>
                <a:sym typeface="Roboto Thin"/>
              </a:endParaRPr>
            </a:p>
          </p:txBody>
        </p:sp>
        <p:sp>
          <p:nvSpPr>
            <p:cNvPr id="150" name="Google Shape;150;p16"/>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93700" lvl="0" marL="609600" rtl="0" algn="l">
                <a:lnSpc>
                  <a:spcPct val="115000"/>
                </a:lnSpc>
                <a:spcBef>
                  <a:spcPts val="0"/>
                </a:spcBef>
                <a:spcAft>
                  <a:spcPts val="0"/>
                </a:spcAft>
                <a:buClr>
                  <a:srgbClr val="A72A1E"/>
                </a:buClr>
                <a:buSzPts val="1400"/>
                <a:buChar char="●"/>
              </a:pPr>
              <a:r>
                <a:rPr lang="en-IN">
                  <a:solidFill>
                    <a:srgbClr val="A72A1E"/>
                  </a:solidFill>
                </a:rPr>
                <a:t>100 million dollars </a:t>
              </a:r>
              <a:endParaRPr>
                <a:solidFill>
                  <a:srgbClr val="A72A1E"/>
                </a:solidFill>
              </a:endParaRPr>
            </a:p>
          </p:txBody>
        </p:sp>
      </p:grpSp>
      <p:grpSp>
        <p:nvGrpSpPr>
          <p:cNvPr id="151" name="Google Shape;151;p16"/>
          <p:cNvGrpSpPr/>
          <p:nvPr/>
        </p:nvGrpSpPr>
        <p:grpSpPr>
          <a:xfrm>
            <a:off x="6073893" y="4424245"/>
            <a:ext cx="5788769" cy="857979"/>
            <a:chOff x="1593000" y="2322568"/>
            <a:chExt cx="5957975" cy="643500"/>
          </a:xfrm>
        </p:grpSpPr>
        <p:sp>
          <p:nvSpPr>
            <p:cNvPr id="152" name="Google Shape;152;p16"/>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 name="Google Shape;153;p16"/>
            <p:cNvSpPr/>
            <p:nvPr/>
          </p:nvSpPr>
          <p:spPr>
            <a:xfrm flipH="1">
              <a:off x="2283025" y="2322575"/>
              <a:ext cx="1844400" cy="642600"/>
            </a:xfrm>
            <a:prstGeom prst="rect">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 name="Google Shape;154;p16"/>
            <p:cNvSpPr/>
            <p:nvPr/>
          </p:nvSpPr>
          <p:spPr>
            <a:xfrm rot="-5400000">
              <a:off x="3501574" y="1934671"/>
              <a:ext cx="643356" cy="1419149"/>
            </a:xfrm>
            <a:prstGeom prst="flowChartOffpageConnector">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 name="Google Shape;155;p16"/>
            <p:cNvSpPr/>
            <p:nvPr/>
          </p:nvSpPr>
          <p:spPr>
            <a:xfrm>
              <a:off x="2365075" y="246897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en-IN" sz="1300">
                  <a:solidFill>
                    <a:schemeClr val="lt1"/>
                  </a:solidFill>
                  <a:latin typeface="Roboto Medium"/>
                  <a:ea typeface="Roboto Medium"/>
                  <a:cs typeface="Roboto Medium"/>
                  <a:sym typeface="Roboto Medium"/>
                </a:rPr>
                <a:t>Use of presentation for business and education </a:t>
              </a:r>
              <a:endParaRPr sz="13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1300">
                <a:solidFill>
                  <a:srgbClr val="FFFFFF"/>
                </a:solidFill>
                <a:latin typeface="Roboto Medium"/>
                <a:ea typeface="Roboto Medium"/>
                <a:cs typeface="Roboto Medium"/>
                <a:sym typeface="Roboto Medium"/>
              </a:endParaRPr>
            </a:p>
          </p:txBody>
        </p:sp>
        <p:sp>
          <p:nvSpPr>
            <p:cNvPr id="156" name="Google Shape;156;p1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p16"/>
            <p:cNvSpPr/>
            <p:nvPr/>
          </p:nvSpPr>
          <p:spPr>
            <a:xfrm>
              <a:off x="1593000" y="2322575"/>
              <a:ext cx="690000" cy="6426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3500">
                  <a:solidFill>
                    <a:srgbClr val="FFFFFF"/>
                  </a:solidFill>
                  <a:latin typeface="Roboto Thin"/>
                  <a:ea typeface="Roboto Thin"/>
                  <a:cs typeface="Roboto Thin"/>
                  <a:sym typeface="Roboto Thin"/>
                </a:rPr>
                <a:t>4</a:t>
              </a:r>
              <a:endParaRPr sz="3500">
                <a:solidFill>
                  <a:srgbClr val="FFFFFF"/>
                </a:solidFill>
                <a:latin typeface="Roboto Thin"/>
                <a:ea typeface="Roboto Thin"/>
                <a:cs typeface="Roboto Thin"/>
                <a:sym typeface="Roboto Thin"/>
              </a:endParaRPr>
            </a:p>
          </p:txBody>
        </p:sp>
        <p:sp>
          <p:nvSpPr>
            <p:cNvPr id="158" name="Google Shape;158;p16"/>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93700" lvl="0" marL="609600" rtl="0" algn="l">
                <a:lnSpc>
                  <a:spcPct val="115000"/>
                </a:lnSpc>
                <a:spcBef>
                  <a:spcPts val="0"/>
                </a:spcBef>
                <a:spcAft>
                  <a:spcPts val="0"/>
                </a:spcAft>
                <a:buClr>
                  <a:srgbClr val="A72A1E"/>
                </a:buClr>
                <a:buSzPts val="1400"/>
                <a:buChar char="●"/>
              </a:pPr>
              <a:r>
                <a:rPr lang="en-IN">
                  <a:solidFill>
                    <a:srgbClr val="A72A1E"/>
                  </a:solidFill>
                </a:rPr>
                <a:t>120 million worldwide</a:t>
              </a:r>
              <a:endParaRPr>
                <a:solidFill>
                  <a:srgbClr val="A72A1E"/>
                </a:solidFill>
              </a:endParaRPr>
            </a:p>
          </p:txBody>
        </p:sp>
      </p:grpSp>
      <p:grpSp>
        <p:nvGrpSpPr>
          <p:cNvPr id="159" name="Google Shape;159;p16"/>
          <p:cNvGrpSpPr/>
          <p:nvPr/>
        </p:nvGrpSpPr>
        <p:grpSpPr>
          <a:xfrm>
            <a:off x="6073893" y="3566278"/>
            <a:ext cx="5788769" cy="857979"/>
            <a:chOff x="1593000" y="2322568"/>
            <a:chExt cx="5957975" cy="643500"/>
          </a:xfrm>
        </p:grpSpPr>
        <p:sp>
          <p:nvSpPr>
            <p:cNvPr id="160" name="Google Shape;160;p16"/>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p16"/>
            <p:cNvSpPr/>
            <p:nvPr/>
          </p:nvSpPr>
          <p:spPr>
            <a:xfrm flipH="1">
              <a:off x="2283025" y="2322575"/>
              <a:ext cx="1844400" cy="642600"/>
            </a:xfrm>
            <a:prstGeom prst="rect">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p16"/>
            <p:cNvSpPr/>
            <p:nvPr/>
          </p:nvSpPr>
          <p:spPr>
            <a:xfrm rot="-5400000">
              <a:off x="3501574" y="1934671"/>
              <a:ext cx="643356" cy="1419149"/>
            </a:xfrm>
            <a:prstGeom prst="flowChartOffpageConnector">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 name="Google Shape;163;p16"/>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IN" sz="1300">
                  <a:solidFill>
                    <a:srgbClr val="FFFFFF"/>
                  </a:solidFill>
                  <a:latin typeface="Roboto Medium"/>
                  <a:ea typeface="Roboto Medium"/>
                  <a:cs typeface="Roboto Medium"/>
                  <a:sym typeface="Roboto Medium"/>
                </a:rPr>
                <a:t>Use of </a:t>
              </a:r>
              <a:r>
                <a:rPr lang="en-IN" sz="1300">
                  <a:solidFill>
                    <a:srgbClr val="FFFFFF"/>
                  </a:solidFill>
                  <a:latin typeface="Roboto Medium"/>
                  <a:ea typeface="Roboto Medium"/>
                  <a:cs typeface="Roboto Medium"/>
                  <a:sym typeface="Roboto Medium"/>
                </a:rPr>
                <a:t>presentation</a:t>
              </a:r>
              <a:r>
                <a:rPr lang="en-IN" sz="1300">
                  <a:solidFill>
                    <a:srgbClr val="FFFFFF"/>
                  </a:solidFill>
                  <a:latin typeface="Roboto Medium"/>
                  <a:ea typeface="Roboto Medium"/>
                  <a:cs typeface="Roboto Medium"/>
                  <a:sym typeface="Roboto Medium"/>
                </a:rPr>
                <a:t> for teachers</a:t>
              </a:r>
              <a:endParaRPr sz="1300">
                <a:solidFill>
                  <a:srgbClr val="FFFFFF"/>
                </a:solidFill>
                <a:latin typeface="Roboto"/>
                <a:ea typeface="Roboto"/>
                <a:cs typeface="Roboto"/>
                <a:sym typeface="Roboto"/>
              </a:endParaRPr>
            </a:p>
          </p:txBody>
        </p:sp>
        <p:sp>
          <p:nvSpPr>
            <p:cNvPr id="164" name="Google Shape;164;p1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 name="Google Shape;165;p16"/>
            <p:cNvSpPr/>
            <p:nvPr/>
          </p:nvSpPr>
          <p:spPr>
            <a:xfrm>
              <a:off x="1593000" y="2322575"/>
              <a:ext cx="690000" cy="6426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3500">
                  <a:solidFill>
                    <a:srgbClr val="FFFFFF"/>
                  </a:solidFill>
                  <a:latin typeface="Roboto Thin"/>
                  <a:ea typeface="Roboto Thin"/>
                  <a:cs typeface="Roboto Thin"/>
                  <a:sym typeface="Roboto Thin"/>
                </a:rPr>
                <a:t>3</a:t>
              </a:r>
              <a:endParaRPr sz="3500">
                <a:solidFill>
                  <a:srgbClr val="FFFFFF"/>
                </a:solidFill>
                <a:latin typeface="Roboto Thin"/>
                <a:ea typeface="Roboto Thin"/>
                <a:cs typeface="Roboto Thin"/>
                <a:sym typeface="Roboto Thin"/>
              </a:endParaRPr>
            </a:p>
          </p:txBody>
        </p:sp>
        <p:sp>
          <p:nvSpPr>
            <p:cNvPr id="166" name="Google Shape;166;p16"/>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93700" lvl="0" marL="609600" rtl="0" algn="l">
                <a:lnSpc>
                  <a:spcPct val="115000"/>
                </a:lnSpc>
                <a:spcBef>
                  <a:spcPts val="0"/>
                </a:spcBef>
                <a:spcAft>
                  <a:spcPts val="0"/>
                </a:spcAft>
                <a:buClr>
                  <a:srgbClr val="A72A1E"/>
                </a:buClr>
                <a:buSzPts val="1400"/>
                <a:buChar char="●"/>
              </a:pPr>
              <a:r>
                <a:rPr lang="en-IN">
                  <a:solidFill>
                    <a:srgbClr val="A72A1E"/>
                  </a:solidFill>
                </a:rPr>
                <a:t>6 million teachers use it</a:t>
              </a:r>
              <a:endParaRPr>
                <a:solidFill>
                  <a:srgbClr val="A72A1E"/>
                </a:solidFill>
              </a:endParaRPr>
            </a:p>
          </p:txBody>
        </p:sp>
      </p:grpSp>
      <p:grpSp>
        <p:nvGrpSpPr>
          <p:cNvPr id="167" name="Google Shape;167;p16"/>
          <p:cNvGrpSpPr/>
          <p:nvPr/>
        </p:nvGrpSpPr>
        <p:grpSpPr>
          <a:xfrm>
            <a:off x="6073893" y="2651836"/>
            <a:ext cx="5788769" cy="857979"/>
            <a:chOff x="1593000" y="2322568"/>
            <a:chExt cx="5957975" cy="643500"/>
          </a:xfrm>
        </p:grpSpPr>
        <p:sp>
          <p:nvSpPr>
            <p:cNvPr id="168" name="Google Shape;168;p16"/>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 name="Google Shape;169;p16"/>
            <p:cNvSpPr/>
            <p:nvPr/>
          </p:nvSpPr>
          <p:spPr>
            <a:xfrm flipH="1">
              <a:off x="2283025" y="2322575"/>
              <a:ext cx="1844400" cy="642600"/>
            </a:xfrm>
            <a:prstGeom prst="rect">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 name="Google Shape;170;p16"/>
            <p:cNvSpPr/>
            <p:nvPr/>
          </p:nvSpPr>
          <p:spPr>
            <a:xfrm rot="-5400000">
              <a:off x="3501574" y="1934671"/>
              <a:ext cx="643356" cy="1419149"/>
            </a:xfrm>
            <a:prstGeom prst="flowChartOffpageConnector">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 name="Google Shape;171;p16"/>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IN" sz="1300">
                  <a:solidFill>
                    <a:srgbClr val="FFFFFF"/>
                  </a:solidFill>
                  <a:latin typeface="Roboto Medium"/>
                  <a:ea typeface="Roboto Medium"/>
                  <a:cs typeface="Roboto Medium"/>
                  <a:sym typeface="Roboto Medium"/>
                </a:rPr>
                <a:t>Number of presentations created daily </a:t>
              </a:r>
              <a:endParaRPr sz="1300">
                <a:solidFill>
                  <a:srgbClr val="FFFFFF"/>
                </a:solidFill>
                <a:latin typeface="Roboto"/>
                <a:ea typeface="Roboto"/>
                <a:cs typeface="Roboto"/>
                <a:sym typeface="Roboto"/>
              </a:endParaRPr>
            </a:p>
          </p:txBody>
        </p:sp>
        <p:sp>
          <p:nvSpPr>
            <p:cNvPr id="172" name="Google Shape;172;p1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 name="Google Shape;173;p16"/>
            <p:cNvSpPr/>
            <p:nvPr/>
          </p:nvSpPr>
          <p:spPr>
            <a:xfrm>
              <a:off x="1593000" y="2322575"/>
              <a:ext cx="690000" cy="6426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3500">
                  <a:solidFill>
                    <a:srgbClr val="FFFFFF"/>
                  </a:solidFill>
                  <a:latin typeface="Roboto Thin"/>
                  <a:ea typeface="Roboto Thin"/>
                  <a:cs typeface="Roboto Thin"/>
                  <a:sym typeface="Roboto Thin"/>
                </a:rPr>
                <a:t>2</a:t>
              </a:r>
              <a:endParaRPr sz="3500">
                <a:solidFill>
                  <a:srgbClr val="FFFFFF"/>
                </a:solidFill>
                <a:latin typeface="Roboto Thin"/>
                <a:ea typeface="Roboto Thin"/>
                <a:cs typeface="Roboto Thin"/>
                <a:sym typeface="Roboto Thin"/>
              </a:endParaRPr>
            </a:p>
          </p:txBody>
        </p:sp>
        <p:sp>
          <p:nvSpPr>
            <p:cNvPr id="174" name="Google Shape;174;p16"/>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93700" lvl="0" marL="609600" rtl="0" algn="l">
                <a:lnSpc>
                  <a:spcPct val="115000"/>
                </a:lnSpc>
                <a:spcBef>
                  <a:spcPts val="0"/>
                </a:spcBef>
                <a:spcAft>
                  <a:spcPts val="0"/>
                </a:spcAft>
                <a:buClr>
                  <a:srgbClr val="A72A1E"/>
                </a:buClr>
                <a:buSzPts val="1400"/>
                <a:buChar char="●"/>
              </a:pPr>
              <a:r>
                <a:rPr lang="en-IN">
                  <a:solidFill>
                    <a:srgbClr val="A72A1E"/>
                  </a:solidFill>
                </a:rPr>
                <a:t>30 million worldwide</a:t>
              </a:r>
              <a:endParaRPr>
                <a:solidFill>
                  <a:srgbClr val="A72A1E"/>
                </a:solidFill>
              </a:endParaRPr>
            </a:p>
          </p:txBody>
        </p:sp>
      </p:grpSp>
      <p:grpSp>
        <p:nvGrpSpPr>
          <p:cNvPr id="175" name="Google Shape;175;p16"/>
          <p:cNvGrpSpPr/>
          <p:nvPr/>
        </p:nvGrpSpPr>
        <p:grpSpPr>
          <a:xfrm>
            <a:off x="6073977" y="1765676"/>
            <a:ext cx="5788769" cy="857979"/>
            <a:chOff x="1593000" y="2322568"/>
            <a:chExt cx="5957975" cy="643500"/>
          </a:xfrm>
        </p:grpSpPr>
        <p:sp>
          <p:nvSpPr>
            <p:cNvPr id="176" name="Google Shape;176;p16"/>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 name="Google Shape;177;p16"/>
            <p:cNvSpPr/>
            <p:nvPr/>
          </p:nvSpPr>
          <p:spPr>
            <a:xfrm flipH="1">
              <a:off x="2283025" y="2322575"/>
              <a:ext cx="1844400" cy="642600"/>
            </a:xfrm>
            <a:prstGeom prst="rect">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 name="Google Shape;178;p16"/>
            <p:cNvSpPr/>
            <p:nvPr/>
          </p:nvSpPr>
          <p:spPr>
            <a:xfrm rot="-5400000">
              <a:off x="3501574" y="1934671"/>
              <a:ext cx="643356" cy="1419149"/>
            </a:xfrm>
            <a:prstGeom prst="flowChartOffpageConnector">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 name="Google Shape;179;p16"/>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IN" sz="1300">
                  <a:solidFill>
                    <a:srgbClr val="FFFFFF"/>
                  </a:solidFill>
                  <a:latin typeface="Roboto Medium"/>
                  <a:ea typeface="Roboto Medium"/>
                  <a:cs typeface="Roboto Medium"/>
                  <a:sym typeface="Roboto Medium"/>
                </a:rPr>
                <a:t>Number of users</a:t>
              </a:r>
              <a:endParaRPr sz="1300">
                <a:solidFill>
                  <a:srgbClr val="FFFFFF"/>
                </a:solidFill>
                <a:latin typeface="Roboto"/>
                <a:ea typeface="Roboto"/>
                <a:cs typeface="Roboto"/>
                <a:sym typeface="Roboto"/>
              </a:endParaRPr>
            </a:p>
          </p:txBody>
        </p:sp>
        <p:sp>
          <p:nvSpPr>
            <p:cNvPr id="180" name="Google Shape;180;p1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 name="Google Shape;181;p16"/>
            <p:cNvSpPr/>
            <p:nvPr/>
          </p:nvSpPr>
          <p:spPr>
            <a:xfrm>
              <a:off x="1593000" y="2322575"/>
              <a:ext cx="690000" cy="642600"/>
            </a:xfrm>
            <a:prstGeom prst="rect">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3500">
                  <a:solidFill>
                    <a:srgbClr val="FFFFFF"/>
                  </a:solidFill>
                  <a:latin typeface="Roboto Thin"/>
                  <a:ea typeface="Roboto Thin"/>
                  <a:cs typeface="Roboto Thin"/>
                  <a:sym typeface="Roboto Thin"/>
                </a:rPr>
                <a:t>1</a:t>
              </a:r>
              <a:endParaRPr sz="3500">
                <a:solidFill>
                  <a:srgbClr val="FFFFFF"/>
                </a:solidFill>
                <a:latin typeface="Roboto Thin"/>
                <a:ea typeface="Roboto Thin"/>
                <a:cs typeface="Roboto Thin"/>
                <a:sym typeface="Roboto Thin"/>
              </a:endParaRPr>
            </a:p>
          </p:txBody>
        </p:sp>
        <p:sp>
          <p:nvSpPr>
            <p:cNvPr id="182" name="Google Shape;182;p16"/>
            <p:cNvSpPr/>
            <p:nvPr/>
          </p:nvSpPr>
          <p:spPr>
            <a:xfrm>
              <a:off x="4387849" y="2323743"/>
              <a:ext cx="3001800" cy="642300"/>
            </a:xfrm>
            <a:prstGeom prst="rect">
              <a:avLst/>
            </a:prstGeom>
            <a:noFill/>
            <a:ln>
              <a:noFill/>
            </a:ln>
          </p:spPr>
          <p:txBody>
            <a:bodyPr anchorCtr="0" anchor="ctr" bIns="121900" lIns="121900" spcFirstLastPara="1" rIns="121900" wrap="square" tIns="121900">
              <a:noAutofit/>
            </a:bodyPr>
            <a:lstStyle/>
            <a:p>
              <a:pPr indent="-393700" lvl="0" marL="609600" rtl="0" algn="l">
                <a:lnSpc>
                  <a:spcPct val="115000"/>
                </a:lnSpc>
                <a:spcBef>
                  <a:spcPts val="0"/>
                </a:spcBef>
                <a:spcAft>
                  <a:spcPts val="0"/>
                </a:spcAft>
                <a:buClr>
                  <a:srgbClr val="A72A1E"/>
                </a:buClr>
                <a:buSzPts val="1400"/>
                <a:buChar char="●"/>
              </a:pPr>
              <a:r>
                <a:rPr lang="en-IN">
                  <a:solidFill>
                    <a:srgbClr val="A72A1E"/>
                  </a:solidFill>
                </a:rPr>
                <a:t>500 million worldwide</a:t>
              </a:r>
              <a:endParaRPr>
                <a:solidFill>
                  <a:srgbClr val="A72A1E"/>
                </a:solidFil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8" name="Shape 588"/>
        <p:cNvGrpSpPr/>
        <p:nvPr/>
      </p:nvGrpSpPr>
      <p:grpSpPr>
        <a:xfrm>
          <a:off x="0" y="0"/>
          <a:ext cx="0" cy="0"/>
          <a:chOff x="0" y="0"/>
          <a:chExt cx="0" cy="0"/>
        </a:xfrm>
      </p:grpSpPr>
      <p:sp>
        <p:nvSpPr>
          <p:cNvPr id="589" name="Google Shape;589;p52"/>
          <p:cNvSpPr txBox="1"/>
          <p:nvPr>
            <p:ph type="title"/>
          </p:nvPr>
        </p:nvSpPr>
        <p:spPr>
          <a:xfrm>
            <a:off x="1268030" y="286603"/>
            <a:ext cx="10058400" cy="14508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N" sz="3700"/>
              <a:t>Literature Survey on Abstractive Text Summarisation</a:t>
            </a:r>
            <a:endParaRPr sz="3700"/>
          </a:p>
        </p:txBody>
      </p:sp>
      <p:sp>
        <p:nvSpPr>
          <p:cNvPr id="590" name="Google Shape;590;p52"/>
          <p:cNvSpPr/>
          <p:nvPr/>
        </p:nvSpPr>
        <p:spPr>
          <a:xfrm>
            <a:off x="0" y="0"/>
            <a:ext cx="2376000" cy="6858000"/>
          </a:xfrm>
          <a:prstGeom prst="rect">
            <a:avLst/>
          </a:prstGeom>
          <a:gradFill>
            <a:gsLst>
              <a:gs pos="0">
                <a:srgbClr val="BDB4BF"/>
              </a:gs>
              <a:gs pos="100000">
                <a:srgbClr val="797679"/>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2"/>
          <p:cNvSpPr/>
          <p:nvPr/>
        </p:nvSpPr>
        <p:spPr>
          <a:xfrm>
            <a:off x="3158650" y="1737400"/>
            <a:ext cx="3998100" cy="640200"/>
          </a:xfrm>
          <a:prstGeom prst="roundRect">
            <a:avLst>
              <a:gd fmla="val 16667" name="adj"/>
            </a:avLst>
          </a:prstGeom>
          <a:gradFill>
            <a:gsLst>
              <a:gs pos="0">
                <a:srgbClr val="95BDE0"/>
              </a:gs>
              <a:gs pos="100000">
                <a:srgbClr val="3F7DB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000">
                <a:latin typeface="Calibri"/>
                <a:ea typeface="Calibri"/>
                <a:cs typeface="Calibri"/>
                <a:sym typeface="Calibri"/>
              </a:rPr>
              <a:t>Recurrent Neural Networks RNN</a:t>
            </a:r>
            <a:r>
              <a:rPr b="1" baseline="30000" lang="en-IN" sz="2000">
                <a:latin typeface="Calibri"/>
                <a:ea typeface="Calibri"/>
                <a:cs typeface="Calibri"/>
                <a:sym typeface="Calibri"/>
              </a:rPr>
              <a:t>[7]</a:t>
            </a:r>
            <a:endParaRPr b="1" baseline="30000" sz="2000">
              <a:latin typeface="Calibri"/>
              <a:ea typeface="Calibri"/>
              <a:cs typeface="Calibri"/>
              <a:sym typeface="Calibri"/>
            </a:endParaRPr>
          </a:p>
        </p:txBody>
      </p:sp>
      <p:sp>
        <p:nvSpPr>
          <p:cNvPr id="592" name="Google Shape;592;p52"/>
          <p:cNvSpPr txBox="1"/>
          <p:nvPr/>
        </p:nvSpPr>
        <p:spPr>
          <a:xfrm>
            <a:off x="0" y="1793250"/>
            <a:ext cx="2561100" cy="4925400"/>
          </a:xfrm>
          <a:prstGeom prst="rect">
            <a:avLst/>
          </a:prstGeom>
          <a:noFill/>
          <a:ln>
            <a:noFill/>
          </a:ln>
        </p:spPr>
        <p:txBody>
          <a:bodyPr anchorCtr="0" anchor="t" bIns="91425" lIns="91425" spcFirstLastPara="1" rIns="91425" wrap="square" tIns="91425">
            <a:spAutoFit/>
          </a:bodyPr>
          <a:lstStyle/>
          <a:p>
            <a:pPr indent="-450850" lvl="0" marL="457200" rtl="0" algn="l">
              <a:spcBef>
                <a:spcPts val="0"/>
              </a:spcBef>
              <a:spcAft>
                <a:spcPts val="0"/>
              </a:spcAft>
              <a:buSzPts val="3500"/>
              <a:buFont typeface="Calibri"/>
              <a:buChar char="●"/>
            </a:pPr>
            <a:r>
              <a:rPr b="1" lang="en-IN" sz="3500" u="sng">
                <a:latin typeface="Calibri"/>
                <a:ea typeface="Calibri"/>
                <a:cs typeface="Calibri"/>
                <a:sym typeface="Calibri"/>
              </a:rPr>
              <a:t>1982</a:t>
            </a:r>
            <a:r>
              <a:rPr b="1" baseline="30000" lang="en-IN" sz="3500">
                <a:latin typeface="Calibri"/>
                <a:ea typeface="Calibri"/>
                <a:cs typeface="Calibri"/>
                <a:sym typeface="Calibri"/>
              </a:rPr>
              <a:t>[7]</a:t>
            </a:r>
            <a:endParaRPr b="1" baseline="30000" sz="3500">
              <a:latin typeface="Calibri"/>
              <a:ea typeface="Calibri"/>
              <a:cs typeface="Calibri"/>
              <a:sym typeface="Calibri"/>
            </a:endParaRPr>
          </a:p>
          <a:p>
            <a:pPr indent="0" lvl="0" marL="0" rtl="0" algn="ctr">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rPr b="1" lang="en-IN" sz="2900" u="sng">
                <a:latin typeface="Calibri"/>
                <a:ea typeface="Calibri"/>
                <a:cs typeface="Calibri"/>
                <a:sym typeface="Calibri"/>
              </a:rPr>
              <a:t>Datasets :</a:t>
            </a:r>
            <a:endParaRPr b="1" sz="2900" u="sng">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IN" sz="1900">
                <a:latin typeface="Calibri"/>
                <a:ea typeface="Calibri"/>
                <a:cs typeface="Calibri"/>
                <a:sym typeface="Calibri"/>
              </a:rPr>
              <a:t>CNN/DailyMail</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IN" sz="1900">
                <a:latin typeface="Calibri"/>
                <a:ea typeface="Calibri"/>
                <a:cs typeface="Calibri"/>
                <a:sym typeface="Calibri"/>
              </a:rPr>
              <a:t>Newsroom</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IN" sz="1900">
                <a:latin typeface="Calibri"/>
                <a:ea typeface="Calibri"/>
                <a:cs typeface="Calibri"/>
                <a:sym typeface="Calibri"/>
              </a:rPr>
              <a:t>Gigaword</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IN" sz="1900">
                <a:latin typeface="Calibri"/>
                <a:ea typeface="Calibri"/>
                <a:cs typeface="Calibri"/>
                <a:sym typeface="Calibri"/>
              </a:rPr>
              <a:t>DUC 2004</a:t>
            </a:r>
            <a:endParaRPr sz="19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ctr">
              <a:spcBef>
                <a:spcPts val="0"/>
              </a:spcBef>
              <a:spcAft>
                <a:spcPts val="0"/>
              </a:spcAft>
              <a:buNone/>
            </a:pPr>
            <a:r>
              <a:t/>
            </a:r>
            <a:endParaRPr sz="2400">
              <a:latin typeface="Calibri"/>
              <a:ea typeface="Calibri"/>
              <a:cs typeface="Calibri"/>
              <a:sym typeface="Calibri"/>
            </a:endParaRPr>
          </a:p>
          <a:p>
            <a:pPr indent="0" lvl="0" marL="0" rtl="0" algn="ctr">
              <a:spcBef>
                <a:spcPts val="0"/>
              </a:spcBef>
              <a:spcAft>
                <a:spcPts val="0"/>
              </a:spcAft>
              <a:buNone/>
            </a:pPr>
            <a:r>
              <a:t/>
            </a:r>
            <a:endParaRPr sz="2400">
              <a:latin typeface="Calibri"/>
              <a:ea typeface="Calibri"/>
              <a:cs typeface="Calibri"/>
              <a:sym typeface="Calibri"/>
            </a:endParaRPr>
          </a:p>
          <a:p>
            <a:pPr indent="0" lvl="0" marL="0" rtl="0" algn="ctr">
              <a:spcBef>
                <a:spcPts val="0"/>
              </a:spcBef>
              <a:spcAft>
                <a:spcPts val="0"/>
              </a:spcAft>
              <a:buNone/>
            </a:pPr>
            <a:r>
              <a:t/>
            </a:r>
            <a:endParaRPr sz="2400">
              <a:latin typeface="Calibri"/>
              <a:ea typeface="Calibri"/>
              <a:cs typeface="Calibri"/>
              <a:sym typeface="Calibri"/>
            </a:endParaRPr>
          </a:p>
          <a:p>
            <a:pPr indent="0" lvl="0" marL="0" rtl="0" algn="ctr">
              <a:spcBef>
                <a:spcPts val="0"/>
              </a:spcBef>
              <a:spcAft>
                <a:spcPts val="0"/>
              </a:spcAft>
              <a:buNone/>
            </a:pPr>
            <a:r>
              <a:t/>
            </a:r>
            <a:endParaRPr sz="2400">
              <a:latin typeface="Calibri"/>
              <a:ea typeface="Calibri"/>
              <a:cs typeface="Calibri"/>
              <a:sym typeface="Calibri"/>
            </a:endParaRPr>
          </a:p>
        </p:txBody>
      </p:sp>
      <p:pic>
        <p:nvPicPr>
          <p:cNvPr id="593" name="Google Shape;593;p52"/>
          <p:cNvPicPr preferRelativeResize="0"/>
          <p:nvPr/>
        </p:nvPicPr>
        <p:blipFill>
          <a:blip r:embed="rId3">
            <a:alphaModFix/>
          </a:blip>
          <a:stretch>
            <a:fillRect/>
          </a:stretch>
        </p:blipFill>
        <p:spPr>
          <a:xfrm>
            <a:off x="8713150" y="1210979"/>
            <a:ext cx="2442525" cy="2519250"/>
          </a:xfrm>
          <a:prstGeom prst="rect">
            <a:avLst/>
          </a:prstGeom>
          <a:noFill/>
          <a:ln cap="flat" cmpd="sng" w="9525">
            <a:solidFill>
              <a:schemeClr val="dk2"/>
            </a:solidFill>
            <a:prstDash val="solid"/>
            <a:round/>
            <a:headEnd len="sm" w="sm" type="none"/>
            <a:tailEnd len="sm" w="sm" type="none"/>
          </a:ln>
        </p:spPr>
      </p:pic>
      <p:pic>
        <p:nvPicPr>
          <p:cNvPr id="594" name="Google Shape;594;p52"/>
          <p:cNvPicPr preferRelativeResize="0"/>
          <p:nvPr/>
        </p:nvPicPr>
        <p:blipFill rotWithShape="1">
          <a:blip r:embed="rId4">
            <a:alphaModFix/>
          </a:blip>
          <a:srcRect b="0" l="7251" r="6108" t="15254"/>
          <a:stretch/>
        </p:blipFill>
        <p:spPr>
          <a:xfrm>
            <a:off x="3158650" y="2629850"/>
            <a:ext cx="4254250" cy="3375500"/>
          </a:xfrm>
          <a:prstGeom prst="rect">
            <a:avLst/>
          </a:prstGeom>
          <a:noFill/>
          <a:ln cap="flat" cmpd="sng" w="9525">
            <a:solidFill>
              <a:schemeClr val="accent1"/>
            </a:solidFill>
            <a:prstDash val="solid"/>
            <a:round/>
            <a:headEnd len="sm" w="sm" type="none"/>
            <a:tailEnd len="sm" w="sm" type="none"/>
          </a:ln>
        </p:spPr>
      </p:pic>
      <p:sp>
        <p:nvSpPr>
          <p:cNvPr id="595" name="Google Shape;595;p52"/>
          <p:cNvSpPr txBox="1"/>
          <p:nvPr/>
        </p:nvSpPr>
        <p:spPr>
          <a:xfrm>
            <a:off x="8713100" y="3826450"/>
            <a:ext cx="289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Recurrent Neural Network Unit</a:t>
            </a:r>
            <a:r>
              <a:rPr baseline="30000" lang="en-IN" sz="1600">
                <a:latin typeface="Calibri"/>
                <a:ea typeface="Calibri"/>
                <a:cs typeface="Calibri"/>
                <a:sym typeface="Calibri"/>
              </a:rPr>
              <a:t>[5]</a:t>
            </a:r>
            <a:endParaRPr baseline="30000" sz="1600">
              <a:latin typeface="Calibri"/>
              <a:ea typeface="Calibri"/>
              <a:cs typeface="Calibri"/>
              <a:sym typeface="Calibri"/>
            </a:endParaRPr>
          </a:p>
        </p:txBody>
      </p:sp>
      <p:sp>
        <p:nvSpPr>
          <p:cNvPr id="596" name="Google Shape;596;p52"/>
          <p:cNvSpPr txBox="1"/>
          <p:nvPr/>
        </p:nvSpPr>
        <p:spPr>
          <a:xfrm>
            <a:off x="8152625" y="4353775"/>
            <a:ext cx="3765900" cy="1429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IN" sz="2000">
                <a:latin typeface="Calibri"/>
                <a:ea typeface="Calibri"/>
                <a:cs typeface="Calibri"/>
                <a:sym typeface="Calibri"/>
              </a:rPr>
              <a:t>h</a:t>
            </a:r>
            <a:r>
              <a:rPr b="1" baseline="-25000" i="1" lang="en-IN" sz="2000">
                <a:latin typeface="Calibri"/>
                <a:ea typeface="Calibri"/>
                <a:cs typeface="Calibri"/>
                <a:sym typeface="Calibri"/>
              </a:rPr>
              <a:t>t</a:t>
            </a:r>
            <a:r>
              <a:rPr b="1" i="1" lang="en-IN" sz="2000">
                <a:latin typeface="Calibri"/>
                <a:ea typeface="Calibri"/>
                <a:cs typeface="Calibri"/>
                <a:sym typeface="Calibri"/>
              </a:rPr>
              <a:t> = tanh (ω</a:t>
            </a:r>
            <a:r>
              <a:rPr b="1" baseline="-25000" i="1" lang="en-IN" sz="2000">
                <a:latin typeface="Calibri"/>
                <a:ea typeface="Calibri"/>
                <a:cs typeface="Calibri"/>
                <a:sym typeface="Calibri"/>
              </a:rPr>
              <a:t>h</a:t>
            </a:r>
            <a:r>
              <a:rPr b="1" i="1" lang="en-IN" sz="2000">
                <a:latin typeface="Calibri"/>
                <a:ea typeface="Calibri"/>
                <a:cs typeface="Calibri"/>
                <a:sym typeface="Calibri"/>
              </a:rPr>
              <a:t>h</a:t>
            </a:r>
            <a:r>
              <a:rPr b="1" baseline="-25000" i="1" lang="en-IN" sz="2000">
                <a:latin typeface="Calibri"/>
                <a:ea typeface="Calibri"/>
                <a:cs typeface="Calibri"/>
                <a:sym typeface="Calibri"/>
              </a:rPr>
              <a:t>t−1</a:t>
            </a:r>
            <a:r>
              <a:rPr b="1" i="1" lang="en-IN" sz="2000">
                <a:latin typeface="Calibri"/>
                <a:ea typeface="Calibri"/>
                <a:cs typeface="Calibri"/>
                <a:sym typeface="Calibri"/>
              </a:rPr>
              <a:t> + ω</a:t>
            </a:r>
            <a:r>
              <a:rPr b="1" baseline="-25000" i="1" lang="en-IN" sz="2000">
                <a:latin typeface="Calibri"/>
                <a:ea typeface="Calibri"/>
                <a:cs typeface="Calibri"/>
                <a:sym typeface="Calibri"/>
              </a:rPr>
              <a:t>x</a:t>
            </a:r>
            <a:r>
              <a:rPr b="1" i="1" lang="en-IN" sz="2000">
                <a:latin typeface="Calibri"/>
                <a:ea typeface="Calibri"/>
                <a:cs typeface="Calibri"/>
                <a:sym typeface="Calibri"/>
              </a:rPr>
              <a:t> x</a:t>
            </a:r>
            <a:r>
              <a:rPr b="1" baseline="-25000" i="1" lang="en-IN" sz="2000">
                <a:latin typeface="Calibri"/>
                <a:ea typeface="Calibri"/>
                <a:cs typeface="Calibri"/>
                <a:sym typeface="Calibri"/>
              </a:rPr>
              <a:t>t </a:t>
            </a:r>
            <a:r>
              <a:rPr b="1" i="1" lang="en-IN" sz="2000">
                <a:latin typeface="Calibri"/>
                <a:ea typeface="Calibri"/>
                <a:cs typeface="Calibri"/>
                <a:sym typeface="Calibri"/>
              </a:rPr>
              <a:t>)</a:t>
            </a:r>
            <a:r>
              <a:rPr b="1" baseline="30000" i="1" lang="en-IN" sz="2000">
                <a:latin typeface="Calibri"/>
                <a:ea typeface="Calibri"/>
                <a:cs typeface="Calibri"/>
                <a:sym typeface="Calibri"/>
              </a:rPr>
              <a:t>[5]</a:t>
            </a:r>
            <a:endParaRPr baseline="30000" i="1" sz="1700">
              <a:latin typeface="Calibri"/>
              <a:ea typeface="Calibri"/>
              <a:cs typeface="Calibri"/>
              <a:sym typeface="Calibri"/>
            </a:endParaRPr>
          </a:p>
          <a:p>
            <a:pPr indent="0" lvl="0" marL="0" rtl="0" algn="ctr">
              <a:lnSpc>
                <a:spcPct val="115000"/>
              </a:lnSpc>
              <a:spcBef>
                <a:spcPts val="0"/>
              </a:spcBef>
              <a:spcAft>
                <a:spcPts val="0"/>
              </a:spcAft>
              <a:buNone/>
            </a:pPr>
            <a:r>
              <a:rPr i="1" lang="en-IN" sz="1300">
                <a:latin typeface="Calibri"/>
                <a:ea typeface="Calibri"/>
                <a:cs typeface="Calibri"/>
                <a:sym typeface="Calibri"/>
              </a:rPr>
              <a:t>h</a:t>
            </a:r>
            <a:r>
              <a:rPr baseline="-25000" i="1" lang="en-IN" sz="1300">
                <a:latin typeface="Calibri"/>
                <a:ea typeface="Calibri"/>
                <a:cs typeface="Calibri"/>
                <a:sym typeface="Calibri"/>
              </a:rPr>
              <a:t>t </a:t>
            </a:r>
            <a:r>
              <a:rPr i="1" lang="en-IN" sz="1300">
                <a:latin typeface="Calibri"/>
                <a:ea typeface="Calibri"/>
                <a:cs typeface="Calibri"/>
                <a:sym typeface="Calibri"/>
              </a:rPr>
              <a:t>= current state</a:t>
            </a:r>
            <a:endParaRPr i="1" sz="1300">
              <a:latin typeface="Calibri"/>
              <a:ea typeface="Calibri"/>
              <a:cs typeface="Calibri"/>
              <a:sym typeface="Calibri"/>
            </a:endParaRPr>
          </a:p>
          <a:p>
            <a:pPr indent="0" lvl="0" marL="0" rtl="0" algn="ctr">
              <a:lnSpc>
                <a:spcPct val="115000"/>
              </a:lnSpc>
              <a:spcBef>
                <a:spcPts val="0"/>
              </a:spcBef>
              <a:spcAft>
                <a:spcPts val="0"/>
              </a:spcAft>
              <a:buNone/>
            </a:pPr>
            <a:r>
              <a:rPr i="1" lang="en-IN" sz="1300">
                <a:latin typeface="Calibri"/>
                <a:ea typeface="Calibri"/>
                <a:cs typeface="Calibri"/>
                <a:sym typeface="Calibri"/>
              </a:rPr>
              <a:t>h</a:t>
            </a:r>
            <a:r>
              <a:rPr baseline="-25000" i="1" lang="en-IN" sz="1300">
                <a:latin typeface="Calibri"/>
                <a:ea typeface="Calibri"/>
                <a:cs typeface="Calibri"/>
                <a:sym typeface="Calibri"/>
              </a:rPr>
              <a:t>t-1</a:t>
            </a:r>
            <a:r>
              <a:rPr i="1" lang="en-IN" sz="1300">
                <a:latin typeface="Calibri"/>
                <a:ea typeface="Calibri"/>
                <a:cs typeface="Calibri"/>
                <a:sym typeface="Calibri"/>
              </a:rPr>
              <a:t>= previous state</a:t>
            </a:r>
            <a:endParaRPr i="1" sz="1300">
              <a:latin typeface="Calibri"/>
              <a:ea typeface="Calibri"/>
              <a:cs typeface="Calibri"/>
              <a:sym typeface="Calibri"/>
            </a:endParaRPr>
          </a:p>
          <a:p>
            <a:pPr indent="0" lvl="0" marL="0" rtl="0" algn="ctr">
              <a:lnSpc>
                <a:spcPct val="115000"/>
              </a:lnSpc>
              <a:spcBef>
                <a:spcPts val="0"/>
              </a:spcBef>
              <a:spcAft>
                <a:spcPts val="0"/>
              </a:spcAft>
              <a:buNone/>
            </a:pPr>
            <a:r>
              <a:rPr i="1" lang="en-IN" sz="1300">
                <a:solidFill>
                  <a:schemeClr val="dk1"/>
                </a:solidFill>
                <a:latin typeface="Calibri"/>
                <a:ea typeface="Calibri"/>
                <a:cs typeface="Calibri"/>
                <a:sym typeface="Calibri"/>
              </a:rPr>
              <a:t>ω</a:t>
            </a:r>
            <a:r>
              <a:rPr i="1" lang="en-IN" sz="1300">
                <a:latin typeface="Calibri"/>
                <a:ea typeface="Calibri"/>
                <a:cs typeface="Calibri"/>
                <a:sym typeface="Calibri"/>
              </a:rPr>
              <a:t> = weight </a:t>
            </a:r>
            <a:endParaRPr i="1" sz="1300">
              <a:latin typeface="Calibri"/>
              <a:ea typeface="Calibri"/>
              <a:cs typeface="Calibri"/>
              <a:sym typeface="Calibri"/>
            </a:endParaRPr>
          </a:p>
          <a:p>
            <a:pPr indent="0" lvl="0" marL="0" rtl="0" algn="ctr">
              <a:lnSpc>
                <a:spcPct val="115000"/>
              </a:lnSpc>
              <a:spcBef>
                <a:spcPts val="0"/>
              </a:spcBef>
              <a:spcAft>
                <a:spcPts val="0"/>
              </a:spcAft>
              <a:buClr>
                <a:schemeClr val="dk1"/>
              </a:buClr>
              <a:buSzPts val="1100"/>
              <a:buFont typeface="Arial"/>
              <a:buNone/>
            </a:pPr>
            <a:r>
              <a:rPr i="1" lang="en-IN" sz="1300">
                <a:latin typeface="Calibri"/>
                <a:ea typeface="Calibri"/>
                <a:cs typeface="Calibri"/>
                <a:sym typeface="Calibri"/>
              </a:rPr>
              <a:t>x</a:t>
            </a:r>
            <a:r>
              <a:rPr baseline="-25000" i="1" lang="en-IN" sz="1300">
                <a:latin typeface="Calibri"/>
                <a:ea typeface="Calibri"/>
                <a:cs typeface="Calibri"/>
                <a:sym typeface="Calibri"/>
              </a:rPr>
              <a:t>t </a:t>
            </a:r>
            <a:r>
              <a:rPr i="1" lang="en-IN" sz="1300">
                <a:latin typeface="Calibri"/>
                <a:ea typeface="Calibri"/>
                <a:cs typeface="Calibri"/>
                <a:sym typeface="Calibri"/>
              </a:rPr>
              <a:t>= </a:t>
            </a:r>
            <a:r>
              <a:rPr i="1" lang="en-IN" sz="1300">
                <a:latin typeface="Calibri"/>
                <a:ea typeface="Calibri"/>
                <a:cs typeface="Calibri"/>
                <a:sym typeface="Calibri"/>
              </a:rPr>
              <a:t>current</a:t>
            </a:r>
            <a:r>
              <a:rPr i="1" lang="en-IN" sz="1300">
                <a:latin typeface="Calibri"/>
                <a:ea typeface="Calibri"/>
                <a:cs typeface="Calibri"/>
                <a:sym typeface="Calibri"/>
              </a:rPr>
              <a:t> input</a:t>
            </a:r>
            <a:endParaRPr i="1" sz="1700">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0" name="Shape 600"/>
        <p:cNvGrpSpPr/>
        <p:nvPr/>
      </p:nvGrpSpPr>
      <p:grpSpPr>
        <a:xfrm>
          <a:off x="0" y="0"/>
          <a:ext cx="0" cy="0"/>
          <a:chOff x="0" y="0"/>
          <a:chExt cx="0" cy="0"/>
        </a:xfrm>
      </p:grpSpPr>
      <p:sp>
        <p:nvSpPr>
          <p:cNvPr id="601" name="Google Shape;601;p53"/>
          <p:cNvSpPr txBox="1"/>
          <p:nvPr>
            <p:ph type="title"/>
          </p:nvPr>
        </p:nvSpPr>
        <p:spPr>
          <a:xfrm>
            <a:off x="954075" y="0"/>
            <a:ext cx="10058400" cy="1128000"/>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chemeClr val="dk1"/>
              </a:buClr>
              <a:buSzPts val="4320"/>
              <a:buFont typeface="Calibri"/>
              <a:buNone/>
            </a:pPr>
            <a:r>
              <a:rPr b="1" lang="en-IN" sz="4120">
                <a:solidFill>
                  <a:schemeClr val="dk1"/>
                </a:solidFill>
                <a:latin typeface="Lato"/>
                <a:ea typeface="Lato"/>
                <a:cs typeface="Lato"/>
                <a:sym typeface="Lato"/>
              </a:rPr>
              <a:t>Mathematical framework of sequence-s</a:t>
            </a:r>
            <a:r>
              <a:rPr b="1" lang="en-IN" sz="4120">
                <a:solidFill>
                  <a:schemeClr val="dk1"/>
                </a:solidFill>
                <a:latin typeface="Lato"/>
                <a:ea typeface="Lato"/>
                <a:cs typeface="Lato"/>
                <a:sym typeface="Lato"/>
              </a:rPr>
              <a:t>equence modelling</a:t>
            </a:r>
            <a:endParaRPr b="1" sz="4120">
              <a:solidFill>
                <a:schemeClr val="dk1"/>
              </a:solidFill>
              <a:latin typeface="Lato"/>
              <a:ea typeface="Lato"/>
              <a:cs typeface="Lato"/>
              <a:sym typeface="Lato"/>
            </a:endParaRPr>
          </a:p>
        </p:txBody>
      </p:sp>
      <p:pic>
        <p:nvPicPr>
          <p:cNvPr id="602" name="Google Shape;602;p53"/>
          <p:cNvPicPr preferRelativeResize="0"/>
          <p:nvPr/>
        </p:nvPicPr>
        <p:blipFill rotWithShape="1">
          <a:blip r:embed="rId3">
            <a:alphaModFix/>
          </a:blip>
          <a:srcRect b="0" l="0" r="0" t="0"/>
          <a:stretch/>
        </p:blipFill>
        <p:spPr>
          <a:xfrm>
            <a:off x="10614674" y="0"/>
            <a:ext cx="1577327" cy="1737360"/>
          </a:xfrm>
          <a:prstGeom prst="rect">
            <a:avLst/>
          </a:prstGeom>
          <a:noFill/>
          <a:ln>
            <a:noFill/>
          </a:ln>
        </p:spPr>
      </p:pic>
      <p:sp>
        <p:nvSpPr>
          <p:cNvPr id="603" name="Google Shape;603;p53"/>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Wednesday, 08 September 2021</a:t>
            </a:r>
            <a:endParaRPr/>
          </a:p>
        </p:txBody>
      </p:sp>
      <p:sp>
        <p:nvSpPr>
          <p:cNvPr id="604" name="Google Shape;604;p53"/>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WRITE PROJECT TITLE HERE (IN SHORT TEXT) NOT IN ACRONYM</a:t>
            </a:r>
            <a:endParaRPr/>
          </a:p>
        </p:txBody>
      </p:sp>
      <p:sp>
        <p:nvSpPr>
          <p:cNvPr id="605" name="Google Shape;605;p53"/>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aphicFrame>
        <p:nvGraphicFramePr>
          <p:cNvPr id="606" name="Google Shape;606;p53"/>
          <p:cNvGraphicFramePr/>
          <p:nvPr/>
        </p:nvGraphicFramePr>
        <p:xfrm>
          <a:off x="839775" y="1127850"/>
          <a:ext cx="3000000" cy="3000000"/>
        </p:xfrm>
        <a:graphic>
          <a:graphicData uri="http://schemas.openxmlformats.org/drawingml/2006/table">
            <a:tbl>
              <a:tblPr>
                <a:noFill/>
                <a:tableStyleId>{9BBDB1E0-F0EC-4917-A4A6-0228106EEB46}</a:tableStyleId>
              </a:tblPr>
              <a:tblGrid>
                <a:gridCol w="3429000"/>
                <a:gridCol w="3429000"/>
                <a:gridCol w="3429000"/>
              </a:tblGrid>
              <a:tr h="609500">
                <a:tc>
                  <a:txBody>
                    <a:bodyPr/>
                    <a:lstStyle/>
                    <a:p>
                      <a:pPr indent="0" lvl="0" marL="0" rtl="0" algn="ctr">
                        <a:spcBef>
                          <a:spcPts val="0"/>
                        </a:spcBef>
                        <a:spcAft>
                          <a:spcPts val="0"/>
                        </a:spcAft>
                        <a:buNone/>
                      </a:pPr>
                      <a:r>
                        <a:rPr b="1" lang="en-IN"/>
                        <a:t>RECURRENT NEURAL NETWORKS</a:t>
                      </a:r>
                      <a:endParaRPr b="1"/>
                    </a:p>
                    <a:p>
                      <a:pPr indent="0" lvl="0" marL="0" rtl="0" algn="ctr">
                        <a:spcBef>
                          <a:spcPts val="0"/>
                        </a:spcBef>
                        <a:spcAft>
                          <a:spcPts val="0"/>
                        </a:spcAft>
                        <a:buNone/>
                      </a:pPr>
                      <a:r>
                        <a:rPr b="1" lang="en-IN"/>
                        <a:t>(RNN)</a:t>
                      </a:r>
                      <a:endParaRPr b="1"/>
                    </a:p>
                  </a:txBody>
                  <a:tcPr marT="91425" marB="91425" marR="91425" marL="91425" anchor="ctr"/>
                </a:tc>
                <a:tc>
                  <a:txBody>
                    <a:bodyPr/>
                    <a:lstStyle/>
                    <a:p>
                      <a:pPr indent="0" lvl="0" marL="0" rtl="0" algn="ctr">
                        <a:spcBef>
                          <a:spcPts val="0"/>
                        </a:spcBef>
                        <a:spcAft>
                          <a:spcPts val="0"/>
                        </a:spcAft>
                        <a:buNone/>
                      </a:pPr>
                      <a:r>
                        <a:rPr b="1" lang="en-IN"/>
                        <a:t>GATED RECURRENT UNIT</a:t>
                      </a:r>
                      <a:endParaRPr b="1"/>
                    </a:p>
                    <a:p>
                      <a:pPr indent="0" lvl="0" marL="0" rtl="0" algn="ctr">
                        <a:spcBef>
                          <a:spcPts val="0"/>
                        </a:spcBef>
                        <a:spcAft>
                          <a:spcPts val="0"/>
                        </a:spcAft>
                        <a:buNone/>
                      </a:pPr>
                      <a:r>
                        <a:rPr b="1" lang="en-IN"/>
                        <a:t>(GRU)</a:t>
                      </a:r>
                      <a:endParaRPr b="1"/>
                    </a:p>
                  </a:txBody>
                  <a:tcPr marT="91425" marB="91425" marR="91425" marL="91425" anchor="ctr"/>
                </a:tc>
                <a:tc>
                  <a:txBody>
                    <a:bodyPr/>
                    <a:lstStyle/>
                    <a:p>
                      <a:pPr indent="0" lvl="0" marL="0" rtl="0" algn="ctr">
                        <a:spcBef>
                          <a:spcPts val="0"/>
                        </a:spcBef>
                        <a:spcAft>
                          <a:spcPts val="0"/>
                        </a:spcAft>
                        <a:buNone/>
                      </a:pPr>
                      <a:r>
                        <a:rPr b="1" lang="en-IN"/>
                        <a:t>LONG SHORT TERM MEMORY</a:t>
                      </a:r>
                      <a:endParaRPr b="1"/>
                    </a:p>
                    <a:p>
                      <a:pPr indent="0" lvl="0" marL="0" rtl="0" algn="ctr">
                        <a:spcBef>
                          <a:spcPts val="0"/>
                        </a:spcBef>
                        <a:spcAft>
                          <a:spcPts val="0"/>
                        </a:spcAft>
                        <a:buNone/>
                      </a:pPr>
                      <a:r>
                        <a:rPr b="1" lang="en-IN"/>
                        <a:t>(LSTM)</a:t>
                      </a:r>
                      <a:endParaRPr b="1"/>
                    </a:p>
                  </a:txBody>
                  <a:tcPr marT="91425" marB="91425" marR="91425" marL="91425" anchor="ctr"/>
                </a:tc>
              </a:tr>
              <a:tr h="1404000">
                <a:tc>
                  <a:txBody>
                    <a:bodyPr/>
                    <a:lstStyle/>
                    <a:p>
                      <a:pPr indent="-323850" lvl="0" marL="457200" rtl="0" algn="l">
                        <a:spcBef>
                          <a:spcPts val="0"/>
                        </a:spcBef>
                        <a:spcAft>
                          <a:spcPts val="0"/>
                        </a:spcAft>
                        <a:buSzPts val="1500"/>
                        <a:buChar char="●"/>
                      </a:pPr>
                      <a:r>
                        <a:rPr lang="en-IN" sz="1500"/>
                        <a:t>Uses simple multiplication of input and previous input.</a:t>
                      </a:r>
                      <a:endParaRPr sz="1500"/>
                    </a:p>
                    <a:p>
                      <a:pPr indent="-323850" lvl="0" marL="457200" rtl="0" algn="l">
                        <a:spcBef>
                          <a:spcPts val="0"/>
                        </a:spcBef>
                        <a:spcAft>
                          <a:spcPts val="0"/>
                        </a:spcAft>
                        <a:buSzPts val="1500"/>
                        <a:buChar char="●"/>
                      </a:pPr>
                      <a:r>
                        <a:rPr lang="en-IN" sz="1500"/>
                        <a:t>Doesn’t use any Gates.</a:t>
                      </a:r>
                      <a:endParaRPr sz="1500"/>
                    </a:p>
                  </a:txBody>
                  <a:tcPr marT="91425" marB="91425" marR="91425" marL="91425"/>
                </a:tc>
                <a:tc>
                  <a:txBody>
                    <a:bodyPr/>
                    <a:lstStyle/>
                    <a:p>
                      <a:pPr indent="-323850" lvl="0" marL="457200" rtl="0" algn="l">
                        <a:spcBef>
                          <a:spcPts val="0"/>
                        </a:spcBef>
                        <a:spcAft>
                          <a:spcPts val="0"/>
                        </a:spcAft>
                        <a:buSzPts val="1500"/>
                        <a:buChar char="●"/>
                      </a:pPr>
                      <a:r>
                        <a:rPr lang="en-IN" sz="1500"/>
                        <a:t>An update gate is introduced to decide if previous output should be passed to the next cell.</a:t>
                      </a:r>
                      <a:endParaRPr sz="1500"/>
                    </a:p>
                    <a:p>
                      <a:pPr indent="-323850" lvl="0" marL="457200" rtl="0" algn="l">
                        <a:spcBef>
                          <a:spcPts val="0"/>
                        </a:spcBef>
                        <a:spcAft>
                          <a:spcPts val="0"/>
                        </a:spcAft>
                        <a:buSzPts val="1500"/>
                        <a:buChar char="●"/>
                      </a:pPr>
                      <a:r>
                        <a:rPr lang="en-IN" sz="1500"/>
                        <a:t>Also has reset gate to </a:t>
                      </a:r>
                      <a:r>
                        <a:rPr lang="en-IN" sz="1500"/>
                        <a:t>determine if past info is useful</a:t>
                      </a:r>
                      <a:endParaRPr sz="1500"/>
                    </a:p>
                  </a:txBody>
                  <a:tcPr marT="91425" marB="91425" marR="91425" marL="91425"/>
                </a:tc>
                <a:tc>
                  <a:txBody>
                    <a:bodyPr/>
                    <a:lstStyle/>
                    <a:p>
                      <a:pPr indent="-323850" lvl="0" marL="457200" rtl="0" algn="l">
                        <a:spcBef>
                          <a:spcPts val="0"/>
                        </a:spcBef>
                        <a:spcAft>
                          <a:spcPts val="0"/>
                        </a:spcAft>
                        <a:buSzPts val="1500"/>
                        <a:buChar char="●"/>
                      </a:pPr>
                      <a:r>
                        <a:rPr lang="en-IN" sz="1500"/>
                        <a:t>2 additional Gates are used.</a:t>
                      </a:r>
                      <a:endParaRPr sz="1500"/>
                    </a:p>
                    <a:p>
                      <a:pPr indent="-323850" lvl="0" marL="457200" rtl="0" algn="l">
                        <a:spcBef>
                          <a:spcPts val="0"/>
                        </a:spcBef>
                        <a:spcAft>
                          <a:spcPts val="0"/>
                        </a:spcAft>
                        <a:buSzPts val="1500"/>
                        <a:buChar char="●"/>
                      </a:pPr>
                      <a:r>
                        <a:rPr lang="en-IN" sz="1500"/>
                        <a:t>Forget - Decide if previous info </a:t>
                      </a:r>
                      <a:r>
                        <a:rPr lang="en-IN" sz="1500"/>
                        <a:t>should</a:t>
                      </a:r>
                      <a:r>
                        <a:rPr lang="en-IN" sz="1500"/>
                        <a:t> be kept</a:t>
                      </a:r>
                      <a:endParaRPr sz="1500"/>
                    </a:p>
                    <a:p>
                      <a:pPr indent="-323850" lvl="0" marL="457200" rtl="0" algn="l">
                        <a:spcBef>
                          <a:spcPts val="0"/>
                        </a:spcBef>
                        <a:spcAft>
                          <a:spcPts val="0"/>
                        </a:spcAft>
                        <a:buSzPts val="1500"/>
                        <a:buChar char="●"/>
                      </a:pPr>
                      <a:r>
                        <a:rPr lang="en-IN" sz="1500"/>
                        <a:t>Output Gate - Controls parts of cells to output.</a:t>
                      </a:r>
                      <a:endParaRPr sz="1500"/>
                    </a:p>
                  </a:txBody>
                  <a:tcPr marT="91425" marB="91425" marR="91425" marL="91425"/>
                </a:tc>
              </a:tr>
              <a:tr h="1330150">
                <a:tc>
                  <a:txBody>
                    <a:bodyPr/>
                    <a:lstStyle/>
                    <a:p>
                      <a:pPr indent="-323850" lvl="0" marL="457200" rtl="0" algn="l">
                        <a:spcBef>
                          <a:spcPts val="0"/>
                        </a:spcBef>
                        <a:spcAft>
                          <a:spcPts val="0"/>
                        </a:spcAft>
                        <a:buSzPts val="1500"/>
                        <a:buChar char="●"/>
                      </a:pPr>
                      <a:r>
                        <a:rPr lang="en-IN" sz="1500"/>
                        <a:t>Faces Short Term memory problem due to vanishing gradient.</a:t>
                      </a:r>
                      <a:endParaRPr sz="1500"/>
                    </a:p>
                    <a:p>
                      <a:pPr indent="-323850" lvl="0" marL="457200" rtl="0" algn="l">
                        <a:spcBef>
                          <a:spcPts val="0"/>
                        </a:spcBef>
                        <a:spcAft>
                          <a:spcPts val="0"/>
                        </a:spcAft>
                        <a:buSzPts val="1500"/>
                        <a:buChar char="●"/>
                      </a:pPr>
                      <a:r>
                        <a:rPr lang="en-IN" sz="1500"/>
                        <a:t>Difficult to preserve information over many timesteps</a:t>
                      </a:r>
                      <a:endParaRPr sz="1500"/>
                    </a:p>
                  </a:txBody>
                  <a:tcPr marT="91425" marB="91425" marR="91425" marL="91425"/>
                </a:tc>
                <a:tc>
                  <a:txBody>
                    <a:bodyPr/>
                    <a:lstStyle/>
                    <a:p>
                      <a:pPr indent="-323850" lvl="0" marL="457200" rtl="0" algn="l">
                        <a:spcBef>
                          <a:spcPts val="0"/>
                        </a:spcBef>
                        <a:spcAft>
                          <a:spcPts val="0"/>
                        </a:spcAft>
                        <a:buSzPts val="1500"/>
                        <a:buChar char="●"/>
                      </a:pPr>
                      <a:r>
                        <a:rPr lang="en-IN" sz="1500"/>
                        <a:t>Attempts to solve vanishing gradient by introducing gates to control info flow.</a:t>
                      </a:r>
                      <a:endParaRPr sz="1500"/>
                    </a:p>
                    <a:p>
                      <a:pPr indent="0" lvl="0" marL="457200" rtl="0" algn="l">
                        <a:spcBef>
                          <a:spcPts val="0"/>
                        </a:spcBef>
                        <a:spcAft>
                          <a:spcPts val="0"/>
                        </a:spcAft>
                        <a:buNone/>
                      </a:pPr>
                      <a:r>
                        <a:t/>
                      </a:r>
                      <a:endParaRPr sz="1500"/>
                    </a:p>
                  </a:txBody>
                  <a:tcPr marT="91425" marB="91425" marR="91425" marL="91425"/>
                </a:tc>
                <a:tc>
                  <a:txBody>
                    <a:bodyPr/>
                    <a:lstStyle/>
                    <a:p>
                      <a:pPr indent="-323850" lvl="0" marL="457200" rtl="0" algn="l">
                        <a:spcBef>
                          <a:spcPts val="0"/>
                        </a:spcBef>
                        <a:spcAft>
                          <a:spcPts val="0"/>
                        </a:spcAft>
                        <a:buSzPts val="1500"/>
                        <a:buChar char="●"/>
                      </a:pPr>
                      <a:r>
                        <a:rPr lang="en-IN" sz="1500"/>
                        <a:t>Attempts to solve Vanishing Gradient by introducing the forget and the output gate.</a:t>
                      </a:r>
                      <a:endParaRPr sz="1500"/>
                    </a:p>
                  </a:txBody>
                  <a:tcPr marT="91425" marB="91425" marR="91425" marL="91425"/>
                </a:tc>
              </a:tr>
              <a:tr h="1643725">
                <a:tc>
                  <a:txBody>
                    <a:bodyPr/>
                    <a:lstStyle/>
                    <a:p>
                      <a:pPr indent="-323850" lvl="0" marL="457200" rtl="0" algn="l">
                        <a:spcBef>
                          <a:spcPts val="0"/>
                        </a:spcBef>
                        <a:spcAft>
                          <a:spcPts val="0"/>
                        </a:spcAft>
                        <a:buSzPts val="1500"/>
                        <a:buChar char="●"/>
                      </a:pPr>
                      <a:r>
                        <a:rPr lang="en-IN" sz="1500"/>
                        <a:t>Since utilizes the short memory logic training time is faster albeit not very effective</a:t>
                      </a:r>
                      <a:endParaRPr sz="1500"/>
                    </a:p>
                  </a:txBody>
                  <a:tcPr marT="91425" marB="91425" marR="91425" marL="91425"/>
                </a:tc>
                <a:tc>
                  <a:txBody>
                    <a:bodyPr/>
                    <a:lstStyle/>
                    <a:p>
                      <a:pPr indent="-323850" lvl="0" marL="457200" rtl="0" algn="l">
                        <a:spcBef>
                          <a:spcPts val="0"/>
                        </a:spcBef>
                        <a:spcAft>
                          <a:spcPts val="0"/>
                        </a:spcAft>
                        <a:buSzPts val="1500"/>
                        <a:buChar char="●"/>
                      </a:pPr>
                      <a:r>
                        <a:rPr lang="en-IN" sz="1500"/>
                        <a:t>Works better when less training data is involved since they are simpler to modify and form.</a:t>
                      </a:r>
                      <a:endParaRPr sz="1500"/>
                    </a:p>
                    <a:p>
                      <a:pPr indent="-323850" lvl="0" marL="457200" rtl="0" algn="l">
                        <a:spcBef>
                          <a:spcPts val="0"/>
                        </a:spcBef>
                        <a:spcAft>
                          <a:spcPts val="0"/>
                        </a:spcAft>
                        <a:buSzPts val="1500"/>
                        <a:buChar char="●"/>
                      </a:pPr>
                      <a:r>
                        <a:rPr lang="en-IN" sz="1500"/>
                        <a:t>Since they use a gate they are more computational than RNN’s</a:t>
                      </a:r>
                      <a:endParaRPr sz="1500"/>
                    </a:p>
                  </a:txBody>
                  <a:tcPr marT="91425" marB="91425" marR="91425" marL="91425"/>
                </a:tc>
                <a:tc>
                  <a:txBody>
                    <a:bodyPr/>
                    <a:lstStyle/>
                    <a:p>
                      <a:pPr indent="-323850" lvl="0" marL="457200" rtl="0" algn="l">
                        <a:spcBef>
                          <a:spcPts val="0"/>
                        </a:spcBef>
                        <a:spcAft>
                          <a:spcPts val="0"/>
                        </a:spcAft>
                        <a:buSzPts val="1500"/>
                        <a:buChar char="●"/>
                      </a:pPr>
                      <a:r>
                        <a:rPr lang="en-IN" sz="1500"/>
                        <a:t>LSTMs are capable of retaining longer sequences therefore are state of the art when it comes to modelling long relations.</a:t>
                      </a:r>
                      <a:endParaRPr sz="1500"/>
                    </a:p>
                    <a:p>
                      <a:pPr indent="-323850" lvl="0" marL="457200" rtl="0" algn="l">
                        <a:spcBef>
                          <a:spcPts val="0"/>
                        </a:spcBef>
                        <a:spcAft>
                          <a:spcPts val="0"/>
                        </a:spcAft>
                        <a:buSzPts val="1500"/>
                        <a:buChar char="●"/>
                      </a:pPr>
                      <a:r>
                        <a:rPr lang="en-IN" sz="1500"/>
                        <a:t>But is computationally heavy as a drawback.</a:t>
                      </a:r>
                      <a:endParaRPr sz="1500"/>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1" name="Shape 611"/>
        <p:cNvGrpSpPr/>
        <p:nvPr/>
      </p:nvGrpSpPr>
      <p:grpSpPr>
        <a:xfrm>
          <a:off x="0" y="0"/>
          <a:ext cx="0" cy="0"/>
          <a:chOff x="0" y="0"/>
          <a:chExt cx="0" cy="0"/>
        </a:xfrm>
      </p:grpSpPr>
      <p:sp>
        <p:nvSpPr>
          <p:cNvPr id="612" name="Google Shape;612;p54"/>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a:t>XLNET</a:t>
            </a:r>
            <a:endParaRPr/>
          </a:p>
        </p:txBody>
      </p:sp>
      <p:sp>
        <p:nvSpPr>
          <p:cNvPr id="613" name="Google Shape;613;p54"/>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0" lvl="0" marL="0" rtl="0" algn="l">
              <a:spcBef>
                <a:spcPts val="1200"/>
              </a:spcBef>
              <a:spcAft>
                <a:spcPts val="200"/>
              </a:spcAft>
              <a:buNone/>
            </a:pPr>
            <a:r>
              <a:t/>
            </a:r>
            <a:endParaRPr/>
          </a:p>
        </p:txBody>
      </p:sp>
      <p:pic>
        <p:nvPicPr>
          <p:cNvPr id="614" name="Google Shape;614;p54"/>
          <p:cNvPicPr preferRelativeResize="0"/>
          <p:nvPr/>
        </p:nvPicPr>
        <p:blipFill>
          <a:blip r:embed="rId3">
            <a:alphaModFix/>
          </a:blip>
          <a:stretch>
            <a:fillRect/>
          </a:stretch>
        </p:blipFill>
        <p:spPr>
          <a:xfrm>
            <a:off x="1939975" y="1559998"/>
            <a:ext cx="10252027" cy="46104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8" name="Shape 618"/>
        <p:cNvGrpSpPr/>
        <p:nvPr/>
      </p:nvGrpSpPr>
      <p:grpSpPr>
        <a:xfrm>
          <a:off x="0" y="0"/>
          <a:ext cx="0" cy="0"/>
          <a:chOff x="0" y="0"/>
          <a:chExt cx="0" cy="0"/>
        </a:xfrm>
      </p:grpSpPr>
      <p:sp>
        <p:nvSpPr>
          <p:cNvPr id="619" name="Google Shape;619;p55"/>
          <p:cNvSpPr txBox="1"/>
          <p:nvPr>
            <p:ph type="title"/>
          </p:nvPr>
        </p:nvSpPr>
        <p:spPr>
          <a:xfrm>
            <a:off x="2221330" y="286578"/>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4800"/>
              <a:buFont typeface="Calibri"/>
              <a:buNone/>
            </a:pPr>
            <a:r>
              <a:rPr b="1" lang="en-IN">
                <a:solidFill>
                  <a:schemeClr val="dk1"/>
                </a:solidFill>
              </a:rPr>
              <a:t>Transformer Model</a:t>
            </a:r>
            <a:r>
              <a:rPr lang="en-IN" sz="1200">
                <a:solidFill>
                  <a:schemeClr val="dk1"/>
                </a:solidFill>
                <a:latin typeface="Arial"/>
                <a:ea typeface="Arial"/>
                <a:cs typeface="Arial"/>
                <a:sym typeface="Arial"/>
              </a:rPr>
              <a:t> [4][5]</a:t>
            </a:r>
            <a:endParaRPr sz="1200">
              <a:solidFill>
                <a:schemeClr val="dk1"/>
              </a:solidFill>
              <a:latin typeface="Arial"/>
              <a:ea typeface="Arial"/>
              <a:cs typeface="Arial"/>
              <a:sym typeface="Arial"/>
            </a:endParaRPr>
          </a:p>
        </p:txBody>
      </p:sp>
      <p:sp>
        <p:nvSpPr>
          <p:cNvPr id="620" name="Google Shape;620;p55"/>
          <p:cNvSpPr txBox="1"/>
          <p:nvPr>
            <p:ph idx="1" type="body"/>
          </p:nvPr>
        </p:nvSpPr>
        <p:spPr>
          <a:xfrm>
            <a:off x="1779675" y="1859950"/>
            <a:ext cx="6729300" cy="4340700"/>
          </a:xfrm>
          <a:prstGeom prst="rect">
            <a:avLst/>
          </a:prstGeom>
          <a:noFill/>
          <a:ln>
            <a:noFill/>
          </a:ln>
        </p:spPr>
        <p:txBody>
          <a:bodyPr anchorCtr="0" anchor="t" bIns="45700" lIns="0" spcFirstLastPara="1" rIns="0" wrap="square" tIns="45700">
            <a:noAutofit/>
          </a:bodyPr>
          <a:lstStyle/>
          <a:p>
            <a:pPr indent="0" lvl="0" marL="0" rtl="0" algn="ctr">
              <a:lnSpc>
                <a:spcPct val="150000"/>
              </a:lnSpc>
              <a:spcBef>
                <a:spcPts val="0"/>
              </a:spcBef>
              <a:spcAft>
                <a:spcPts val="0"/>
              </a:spcAft>
              <a:buSzPts val="1100"/>
              <a:buNone/>
            </a:pPr>
            <a:r>
              <a:rPr lang="en-IN" sz="1500">
                <a:solidFill>
                  <a:schemeClr val="dk1"/>
                </a:solidFill>
                <a:latin typeface="Arial"/>
                <a:ea typeface="Arial"/>
                <a:cs typeface="Arial"/>
                <a:sym typeface="Arial"/>
              </a:rPr>
              <a:t>Input sequence is passed in parallel which saves a lot of computational time</a:t>
            </a:r>
            <a:endParaRPr sz="1500">
              <a:solidFill>
                <a:schemeClr val="dk1"/>
              </a:solidFill>
              <a:latin typeface="Arial"/>
              <a:ea typeface="Arial"/>
              <a:cs typeface="Arial"/>
              <a:sym typeface="Arial"/>
            </a:endParaRPr>
          </a:p>
          <a:p>
            <a:pPr indent="0" lvl="0" marL="0" rtl="0" algn="ctr">
              <a:lnSpc>
                <a:spcPct val="150000"/>
              </a:lnSpc>
              <a:spcBef>
                <a:spcPts val="0"/>
              </a:spcBef>
              <a:spcAft>
                <a:spcPts val="0"/>
              </a:spcAft>
              <a:buClr>
                <a:schemeClr val="dk1"/>
              </a:buClr>
              <a:buSzPts val="1100"/>
              <a:buFont typeface="Arial"/>
              <a:buNone/>
            </a:pPr>
            <a:r>
              <a:t/>
            </a:r>
            <a:endParaRPr sz="1500">
              <a:solidFill>
                <a:schemeClr val="dk1"/>
              </a:solidFill>
              <a:latin typeface="Arial"/>
              <a:ea typeface="Arial"/>
              <a:cs typeface="Arial"/>
              <a:sym typeface="Arial"/>
            </a:endParaRPr>
          </a:p>
          <a:p>
            <a:pPr indent="0" lvl="0" marL="0" rtl="0" algn="ctr">
              <a:lnSpc>
                <a:spcPct val="150000"/>
              </a:lnSpc>
              <a:spcBef>
                <a:spcPts val="0"/>
              </a:spcBef>
              <a:spcAft>
                <a:spcPts val="0"/>
              </a:spcAft>
              <a:buSzPts val="1100"/>
              <a:buNone/>
            </a:pPr>
            <a:r>
              <a:rPr lang="en-IN" sz="1500">
                <a:solidFill>
                  <a:schemeClr val="dk1"/>
                </a:solidFill>
                <a:latin typeface="Arial"/>
                <a:ea typeface="Arial"/>
                <a:cs typeface="Arial"/>
                <a:sym typeface="Arial"/>
              </a:rPr>
              <a:t>Convert words to </a:t>
            </a:r>
            <a:r>
              <a:rPr lang="en-IN" sz="1500">
                <a:solidFill>
                  <a:schemeClr val="dk1"/>
                </a:solidFill>
                <a:latin typeface="Arial"/>
                <a:ea typeface="Arial"/>
                <a:cs typeface="Arial"/>
                <a:sym typeface="Arial"/>
              </a:rPr>
              <a:t>vectors</a:t>
            </a:r>
            <a:r>
              <a:rPr lang="en-IN" sz="1500">
                <a:solidFill>
                  <a:schemeClr val="dk1"/>
                </a:solidFill>
                <a:latin typeface="Arial"/>
                <a:ea typeface="Arial"/>
                <a:cs typeface="Arial"/>
                <a:sym typeface="Arial"/>
              </a:rPr>
              <a:t> using GloVe</a:t>
            </a:r>
            <a:r>
              <a:rPr lang="en-IN" sz="1500">
                <a:solidFill>
                  <a:schemeClr val="dk1"/>
                </a:solidFill>
                <a:latin typeface="Arial"/>
                <a:ea typeface="Arial"/>
                <a:cs typeface="Arial"/>
                <a:sym typeface="Arial"/>
              </a:rPr>
              <a:t>[6]</a:t>
            </a:r>
            <a:r>
              <a:rPr lang="en-IN" sz="1500">
                <a:solidFill>
                  <a:schemeClr val="dk1"/>
                </a:solidFill>
                <a:latin typeface="Arial"/>
                <a:ea typeface="Arial"/>
                <a:cs typeface="Arial"/>
                <a:sym typeface="Arial"/>
              </a:rPr>
              <a:t> and adding it with Positional encoder</a:t>
            </a:r>
            <a:endParaRPr sz="1500">
              <a:solidFill>
                <a:schemeClr val="dk1"/>
              </a:solidFill>
              <a:latin typeface="Arial"/>
              <a:ea typeface="Arial"/>
              <a:cs typeface="Arial"/>
              <a:sym typeface="Arial"/>
            </a:endParaRPr>
          </a:p>
          <a:p>
            <a:pPr indent="0" lvl="0" marL="0" rtl="0" algn="ctr">
              <a:lnSpc>
                <a:spcPct val="150000"/>
              </a:lnSpc>
              <a:spcBef>
                <a:spcPts val="0"/>
              </a:spcBef>
              <a:spcAft>
                <a:spcPts val="0"/>
              </a:spcAft>
              <a:buSzPts val="1100"/>
              <a:buNone/>
            </a:pPr>
            <a:r>
              <a:t/>
            </a:r>
            <a:endParaRPr sz="1500">
              <a:solidFill>
                <a:schemeClr val="dk1"/>
              </a:solidFill>
              <a:latin typeface="Arial"/>
              <a:ea typeface="Arial"/>
              <a:cs typeface="Arial"/>
              <a:sym typeface="Arial"/>
            </a:endParaRPr>
          </a:p>
          <a:p>
            <a:pPr indent="0" lvl="0" marL="0" rtl="0" algn="ctr">
              <a:lnSpc>
                <a:spcPct val="150000"/>
              </a:lnSpc>
              <a:spcBef>
                <a:spcPts val="0"/>
              </a:spcBef>
              <a:spcAft>
                <a:spcPts val="0"/>
              </a:spcAft>
              <a:buSzPts val="1100"/>
              <a:buNone/>
            </a:pPr>
            <a:r>
              <a:rPr lang="en-IN" sz="1500">
                <a:solidFill>
                  <a:schemeClr val="dk1"/>
                </a:solidFill>
                <a:latin typeface="Arial"/>
                <a:ea typeface="Arial"/>
                <a:cs typeface="Arial"/>
                <a:sym typeface="Arial"/>
              </a:rPr>
              <a:t>Passed into encoder block where attention mechanism[3] is implemented </a:t>
            </a:r>
            <a:endParaRPr sz="1500">
              <a:solidFill>
                <a:schemeClr val="dk1"/>
              </a:solidFill>
              <a:latin typeface="Arial"/>
              <a:ea typeface="Arial"/>
              <a:cs typeface="Arial"/>
              <a:sym typeface="Arial"/>
            </a:endParaRPr>
          </a:p>
          <a:p>
            <a:pPr indent="0" lvl="0" marL="0" rtl="0" algn="ctr">
              <a:lnSpc>
                <a:spcPct val="150000"/>
              </a:lnSpc>
              <a:spcBef>
                <a:spcPts val="0"/>
              </a:spcBef>
              <a:spcAft>
                <a:spcPts val="0"/>
              </a:spcAft>
              <a:buSzPts val="1100"/>
              <a:buNone/>
            </a:pPr>
            <a:r>
              <a:t/>
            </a:r>
            <a:endParaRPr sz="1500">
              <a:solidFill>
                <a:schemeClr val="dk1"/>
              </a:solidFill>
              <a:latin typeface="Arial"/>
              <a:ea typeface="Arial"/>
              <a:cs typeface="Arial"/>
              <a:sym typeface="Arial"/>
            </a:endParaRPr>
          </a:p>
          <a:p>
            <a:pPr indent="0" lvl="0" marL="0" rtl="0" algn="ctr">
              <a:lnSpc>
                <a:spcPct val="150000"/>
              </a:lnSpc>
              <a:spcBef>
                <a:spcPts val="0"/>
              </a:spcBef>
              <a:spcAft>
                <a:spcPts val="0"/>
              </a:spcAft>
              <a:buSzPts val="1100"/>
              <a:buNone/>
            </a:pPr>
            <a:r>
              <a:rPr lang="en-IN" sz="1500">
                <a:solidFill>
                  <a:schemeClr val="dk1"/>
                </a:solidFill>
                <a:latin typeface="Arial"/>
                <a:ea typeface="Arial"/>
                <a:cs typeface="Arial"/>
                <a:sym typeface="Arial"/>
              </a:rPr>
              <a:t>Similarly shifted output word also goes through same process </a:t>
            </a:r>
            <a:endParaRPr sz="1500">
              <a:solidFill>
                <a:schemeClr val="dk1"/>
              </a:solidFill>
              <a:latin typeface="Arial"/>
              <a:ea typeface="Arial"/>
              <a:cs typeface="Arial"/>
              <a:sym typeface="Arial"/>
            </a:endParaRPr>
          </a:p>
          <a:p>
            <a:pPr indent="0" lvl="0" marL="0" rtl="0" algn="ctr">
              <a:lnSpc>
                <a:spcPct val="150000"/>
              </a:lnSpc>
              <a:spcBef>
                <a:spcPts val="0"/>
              </a:spcBef>
              <a:spcAft>
                <a:spcPts val="0"/>
              </a:spcAft>
              <a:buSzPts val="1100"/>
              <a:buNone/>
            </a:pPr>
            <a:r>
              <a:t/>
            </a:r>
            <a:endParaRPr sz="1500">
              <a:solidFill>
                <a:schemeClr val="dk1"/>
              </a:solidFill>
              <a:latin typeface="Arial"/>
              <a:ea typeface="Arial"/>
              <a:cs typeface="Arial"/>
              <a:sym typeface="Arial"/>
            </a:endParaRPr>
          </a:p>
          <a:p>
            <a:pPr indent="0" lvl="0" marL="0" rtl="0" algn="ctr">
              <a:lnSpc>
                <a:spcPct val="100000"/>
              </a:lnSpc>
              <a:spcBef>
                <a:spcPts val="0"/>
              </a:spcBef>
              <a:spcAft>
                <a:spcPts val="0"/>
              </a:spcAft>
              <a:buSzPts val="1100"/>
              <a:buNone/>
            </a:pPr>
            <a:r>
              <a:rPr lang="en-IN" sz="1500">
                <a:solidFill>
                  <a:schemeClr val="dk1"/>
                </a:solidFill>
                <a:latin typeface="Arial"/>
                <a:ea typeface="Arial"/>
                <a:cs typeface="Arial"/>
                <a:sym typeface="Arial"/>
              </a:rPr>
              <a:t>Both the input and output attention vectors are passed into another encoder-decoder attention block </a:t>
            </a:r>
            <a:endParaRPr sz="1500">
              <a:solidFill>
                <a:schemeClr val="dk1"/>
              </a:solidFill>
              <a:latin typeface="Arial"/>
              <a:ea typeface="Arial"/>
              <a:cs typeface="Arial"/>
              <a:sym typeface="Arial"/>
            </a:endParaRPr>
          </a:p>
          <a:p>
            <a:pPr indent="0" lvl="0" marL="0" rtl="0" algn="ctr">
              <a:lnSpc>
                <a:spcPct val="150000"/>
              </a:lnSpc>
              <a:spcBef>
                <a:spcPts val="0"/>
              </a:spcBef>
              <a:spcAft>
                <a:spcPts val="0"/>
              </a:spcAft>
              <a:buSzPts val="1100"/>
              <a:buNone/>
            </a:pPr>
            <a:r>
              <a:t/>
            </a:r>
            <a:endParaRPr sz="1500">
              <a:solidFill>
                <a:schemeClr val="dk1"/>
              </a:solidFill>
              <a:latin typeface="Arial"/>
              <a:ea typeface="Arial"/>
              <a:cs typeface="Arial"/>
              <a:sym typeface="Arial"/>
            </a:endParaRPr>
          </a:p>
          <a:p>
            <a:pPr indent="0" lvl="0" marL="0" rtl="0" algn="ctr">
              <a:lnSpc>
                <a:spcPct val="100000"/>
              </a:lnSpc>
              <a:spcBef>
                <a:spcPts val="0"/>
              </a:spcBef>
              <a:spcAft>
                <a:spcPts val="0"/>
              </a:spcAft>
              <a:buClr>
                <a:schemeClr val="dk1"/>
              </a:buClr>
              <a:buSzPts val="1100"/>
              <a:buFont typeface="Arial"/>
              <a:buNone/>
            </a:pPr>
            <a:r>
              <a:rPr lang="en-IN" sz="1500">
                <a:solidFill>
                  <a:schemeClr val="dk1"/>
                </a:solidFill>
                <a:latin typeface="Arial"/>
                <a:ea typeface="Arial"/>
                <a:cs typeface="Arial"/>
                <a:sym typeface="Arial"/>
              </a:rPr>
              <a:t>Then it is passed into the linear layer which contains </a:t>
            </a:r>
            <a:r>
              <a:rPr lang="en-IN" sz="1500">
                <a:solidFill>
                  <a:schemeClr val="dk1"/>
                </a:solidFill>
                <a:latin typeface="Arial"/>
                <a:ea typeface="Arial"/>
                <a:cs typeface="Arial"/>
                <a:sym typeface="Arial"/>
              </a:rPr>
              <a:t>neurons</a:t>
            </a:r>
            <a:r>
              <a:rPr lang="en-IN" sz="1500">
                <a:solidFill>
                  <a:schemeClr val="dk1"/>
                </a:solidFill>
                <a:latin typeface="Arial"/>
                <a:ea typeface="Arial"/>
                <a:cs typeface="Arial"/>
                <a:sym typeface="Arial"/>
              </a:rPr>
              <a:t> equal to the number of dictionary words whose softmax is calculated to get the best fit word.</a:t>
            </a:r>
            <a:endParaRPr sz="15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Arial"/>
              <a:ea typeface="Arial"/>
              <a:cs typeface="Arial"/>
              <a:sym typeface="Arial"/>
            </a:endParaRPr>
          </a:p>
          <a:p>
            <a:pPr indent="0" lvl="0" marL="91440" rtl="0" algn="l">
              <a:lnSpc>
                <a:spcPct val="90000"/>
              </a:lnSpc>
              <a:spcBef>
                <a:spcPts val="0"/>
              </a:spcBef>
              <a:spcAft>
                <a:spcPts val="0"/>
              </a:spcAft>
              <a:buSzPts val="2000"/>
              <a:buNone/>
            </a:pPr>
            <a:r>
              <a:t/>
            </a:r>
            <a:endParaRPr sz="1400">
              <a:latin typeface="Arial"/>
              <a:ea typeface="Arial"/>
              <a:cs typeface="Arial"/>
              <a:sym typeface="Arial"/>
            </a:endParaRPr>
          </a:p>
        </p:txBody>
      </p:sp>
      <p:sp>
        <p:nvSpPr>
          <p:cNvPr id="621" name="Google Shape;621;p55"/>
          <p:cNvSpPr txBox="1"/>
          <p:nvPr>
            <p:ph idx="10" type="dt"/>
          </p:nvPr>
        </p:nvSpPr>
        <p:spPr>
          <a:xfrm>
            <a:off x="1826875" y="6459775"/>
            <a:ext cx="18594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chemeClr val="lt1"/>
                </a:solidFill>
              </a:rPr>
              <a:t>Saturday, 11 September 2021</a:t>
            </a:r>
            <a:endParaRPr/>
          </a:p>
        </p:txBody>
      </p:sp>
      <p:sp>
        <p:nvSpPr>
          <p:cNvPr id="622" name="Google Shape;622;p55"/>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WRITE PROJECT TITLE HERE (IN SHORT TEXT) NOT IN ACRONYM</a:t>
            </a:r>
            <a:endParaRPr/>
          </a:p>
        </p:txBody>
      </p:sp>
      <p:sp>
        <p:nvSpPr>
          <p:cNvPr id="623" name="Google Shape;623;p55"/>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624" name="Google Shape;624;p55"/>
          <p:cNvPicPr preferRelativeResize="0"/>
          <p:nvPr/>
        </p:nvPicPr>
        <p:blipFill>
          <a:blip r:embed="rId3">
            <a:alphaModFix/>
          </a:blip>
          <a:stretch>
            <a:fillRect/>
          </a:stretch>
        </p:blipFill>
        <p:spPr>
          <a:xfrm>
            <a:off x="8546050" y="1028625"/>
            <a:ext cx="3683024" cy="4479821"/>
          </a:xfrm>
          <a:prstGeom prst="rect">
            <a:avLst/>
          </a:prstGeom>
          <a:noFill/>
          <a:ln>
            <a:noFill/>
          </a:ln>
        </p:spPr>
      </p:pic>
      <p:sp>
        <p:nvSpPr>
          <p:cNvPr id="625" name="Google Shape;625;p55"/>
          <p:cNvSpPr/>
          <p:nvPr/>
        </p:nvSpPr>
        <p:spPr>
          <a:xfrm>
            <a:off x="5022825" y="2129175"/>
            <a:ext cx="243000" cy="365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5"/>
          <p:cNvSpPr/>
          <p:nvPr/>
        </p:nvSpPr>
        <p:spPr>
          <a:xfrm>
            <a:off x="5022875" y="2868238"/>
            <a:ext cx="243000" cy="365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5"/>
          <p:cNvSpPr/>
          <p:nvPr/>
        </p:nvSpPr>
        <p:spPr>
          <a:xfrm>
            <a:off x="5022825" y="3607288"/>
            <a:ext cx="243000" cy="365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5"/>
          <p:cNvSpPr/>
          <p:nvPr/>
        </p:nvSpPr>
        <p:spPr>
          <a:xfrm>
            <a:off x="5022825" y="4294475"/>
            <a:ext cx="243000" cy="365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5"/>
          <p:cNvSpPr/>
          <p:nvPr/>
        </p:nvSpPr>
        <p:spPr>
          <a:xfrm>
            <a:off x="5022825" y="5143350"/>
            <a:ext cx="243000" cy="365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5"/>
          <p:cNvSpPr/>
          <p:nvPr/>
        </p:nvSpPr>
        <p:spPr>
          <a:xfrm>
            <a:off x="0" y="0"/>
            <a:ext cx="1742700" cy="6858000"/>
          </a:xfrm>
          <a:prstGeom prst="rect">
            <a:avLst/>
          </a:prstGeom>
          <a:gradFill>
            <a:gsLst>
              <a:gs pos="0">
                <a:srgbClr val="BDB4BF"/>
              </a:gs>
              <a:gs pos="100000">
                <a:srgbClr val="797679"/>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5"/>
          <p:cNvSpPr txBox="1"/>
          <p:nvPr/>
        </p:nvSpPr>
        <p:spPr>
          <a:xfrm>
            <a:off x="174050" y="1223350"/>
            <a:ext cx="1551000" cy="19239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b="1" lang="en-IN" sz="2800">
                <a:latin typeface="Calibri"/>
                <a:ea typeface="Calibri"/>
                <a:cs typeface="Calibri"/>
                <a:sym typeface="Calibri"/>
              </a:rPr>
              <a:t>2017</a:t>
            </a:r>
            <a:endParaRPr b="1" sz="2800">
              <a:latin typeface="Calibri"/>
              <a:ea typeface="Calibri"/>
              <a:cs typeface="Calibri"/>
              <a:sym typeface="Calibri"/>
            </a:endParaRPr>
          </a:p>
          <a:p>
            <a:pPr indent="0" lvl="0" marL="0" rtl="0" algn="l">
              <a:spcBef>
                <a:spcPts val="0"/>
              </a:spcBef>
              <a:spcAft>
                <a:spcPts val="0"/>
              </a:spcAft>
              <a:buNone/>
            </a:pPr>
            <a:r>
              <a:rPr b="1" lang="en-IN" sz="2500" u="sng">
                <a:solidFill>
                  <a:schemeClr val="dk1"/>
                </a:solidFill>
                <a:latin typeface="Calibri"/>
                <a:ea typeface="Calibri"/>
                <a:cs typeface="Calibri"/>
                <a:sym typeface="Calibri"/>
              </a:rPr>
              <a:t>Datasets :</a:t>
            </a:r>
            <a:endParaRPr b="1" sz="2500" u="sng">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AutoNum type="arabicPeriod"/>
            </a:pPr>
            <a:r>
              <a:rPr lang="en-IN" sz="1500">
                <a:solidFill>
                  <a:schemeClr val="dk1"/>
                </a:solidFill>
                <a:latin typeface="Calibri"/>
                <a:ea typeface="Calibri"/>
                <a:cs typeface="Calibri"/>
                <a:sym typeface="Calibri"/>
              </a:rPr>
              <a:t>CNN</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AutoNum type="arabicPeriod"/>
            </a:pPr>
            <a:r>
              <a:rPr lang="en-IN" sz="1500">
                <a:solidFill>
                  <a:schemeClr val="dk1"/>
                </a:solidFill>
                <a:latin typeface="Calibri"/>
                <a:ea typeface="Calibri"/>
                <a:cs typeface="Calibri"/>
                <a:sym typeface="Calibri"/>
              </a:rPr>
              <a:t>Newsroom</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AutoNum type="arabicPeriod"/>
            </a:pPr>
            <a:r>
              <a:rPr lang="en-IN" sz="1500">
                <a:solidFill>
                  <a:schemeClr val="dk1"/>
                </a:solidFill>
                <a:latin typeface="Calibri"/>
                <a:ea typeface="Calibri"/>
                <a:cs typeface="Calibri"/>
                <a:sym typeface="Calibri"/>
              </a:rPr>
              <a:t>Gigaword</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AutoNum type="arabicPeriod"/>
            </a:pPr>
            <a:r>
              <a:rPr lang="en-IN" sz="1500">
                <a:solidFill>
                  <a:schemeClr val="dk1"/>
                </a:solidFill>
                <a:latin typeface="Calibri"/>
                <a:ea typeface="Calibri"/>
                <a:cs typeface="Calibri"/>
                <a:sym typeface="Calibri"/>
              </a:rPr>
              <a:t>DUC 2004</a:t>
            </a:r>
            <a:endParaRPr b="1" sz="2400">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5" name="Shape 635"/>
        <p:cNvGrpSpPr/>
        <p:nvPr/>
      </p:nvGrpSpPr>
      <p:grpSpPr>
        <a:xfrm>
          <a:off x="0" y="0"/>
          <a:ext cx="0" cy="0"/>
          <a:chOff x="0" y="0"/>
          <a:chExt cx="0" cy="0"/>
        </a:xfrm>
      </p:grpSpPr>
      <p:sp>
        <p:nvSpPr>
          <p:cNvPr id="636" name="Google Shape;636;p56"/>
          <p:cNvSpPr txBox="1"/>
          <p:nvPr>
            <p:ph type="title"/>
          </p:nvPr>
        </p:nvSpPr>
        <p:spPr>
          <a:xfrm>
            <a:off x="1097275" y="286600"/>
            <a:ext cx="10058400" cy="13857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4800"/>
              <a:buFont typeface="Calibri"/>
              <a:buNone/>
            </a:pPr>
            <a:r>
              <a:rPr b="1" lang="en-IN" sz="4400">
                <a:solidFill>
                  <a:schemeClr val="dk1"/>
                </a:solidFill>
              </a:rPr>
              <a:t>Web Scraping </a:t>
            </a:r>
            <a:endParaRPr sz="4400"/>
          </a:p>
        </p:txBody>
      </p:sp>
      <p:sp>
        <p:nvSpPr>
          <p:cNvPr id="637" name="Google Shape;637;p56"/>
          <p:cNvSpPr txBox="1"/>
          <p:nvPr>
            <p:ph idx="1" type="body"/>
          </p:nvPr>
        </p:nvSpPr>
        <p:spPr>
          <a:xfrm>
            <a:off x="1097275" y="1845725"/>
            <a:ext cx="10979400" cy="1639500"/>
          </a:xfrm>
          <a:prstGeom prst="rect">
            <a:avLst/>
          </a:prstGeom>
          <a:noFill/>
          <a:ln>
            <a:noFill/>
          </a:ln>
        </p:spPr>
        <p:txBody>
          <a:bodyPr anchorCtr="0" anchor="t" bIns="45700" lIns="0" spcFirstLastPara="1" rIns="0" wrap="square" tIns="45700">
            <a:noAutofit/>
          </a:bodyPr>
          <a:lstStyle/>
          <a:p>
            <a:pPr indent="0" lvl="0" marL="457200" rtl="0" algn="l">
              <a:lnSpc>
                <a:spcPct val="115000"/>
              </a:lnSpc>
              <a:spcBef>
                <a:spcPts val="0"/>
              </a:spcBef>
              <a:spcAft>
                <a:spcPts val="0"/>
              </a:spcAft>
              <a:buNone/>
            </a:pPr>
            <a:r>
              <a:t/>
            </a:r>
            <a:endParaRPr sz="2100">
              <a:solidFill>
                <a:schemeClr val="dk1"/>
              </a:solidFill>
            </a:endParaRPr>
          </a:p>
          <a:p>
            <a:pPr indent="-361950" lvl="0" marL="457200" rtl="0" algn="l">
              <a:lnSpc>
                <a:spcPct val="115000"/>
              </a:lnSpc>
              <a:spcBef>
                <a:spcPts val="0"/>
              </a:spcBef>
              <a:spcAft>
                <a:spcPts val="0"/>
              </a:spcAft>
              <a:buClr>
                <a:schemeClr val="dk1"/>
              </a:buClr>
              <a:buSzPts val="2100"/>
              <a:buFont typeface="Arial"/>
              <a:buChar char="➢"/>
            </a:pPr>
            <a:r>
              <a:rPr lang="en-IN" sz="2100">
                <a:solidFill>
                  <a:schemeClr val="dk1"/>
                </a:solidFill>
              </a:rPr>
              <a:t>The data required for making a presentation will be scraped from the internet.</a:t>
            </a:r>
            <a:endParaRPr sz="2100">
              <a:solidFill>
                <a:schemeClr val="dk1"/>
              </a:solidFill>
            </a:endParaRPr>
          </a:p>
          <a:p>
            <a:pPr indent="-361950" lvl="0" marL="457200" rtl="0" algn="l">
              <a:lnSpc>
                <a:spcPct val="115000"/>
              </a:lnSpc>
              <a:spcBef>
                <a:spcPts val="0"/>
              </a:spcBef>
              <a:spcAft>
                <a:spcPts val="0"/>
              </a:spcAft>
              <a:buClr>
                <a:schemeClr val="dk1"/>
              </a:buClr>
              <a:buSzPts val="2100"/>
              <a:buFont typeface="Arial"/>
              <a:buChar char="➢"/>
            </a:pPr>
            <a:r>
              <a:rPr lang="en-IN" sz="2100">
                <a:solidFill>
                  <a:schemeClr val="dk1"/>
                </a:solidFill>
              </a:rPr>
              <a:t> </a:t>
            </a:r>
            <a:r>
              <a:rPr b="1" lang="en-IN" sz="2100">
                <a:solidFill>
                  <a:schemeClr val="dk1"/>
                </a:solidFill>
              </a:rPr>
              <a:t>Scrapy </a:t>
            </a:r>
            <a:r>
              <a:rPr lang="en-IN" sz="2100">
                <a:solidFill>
                  <a:schemeClr val="dk1"/>
                </a:solidFill>
              </a:rPr>
              <a:t>and </a:t>
            </a:r>
            <a:r>
              <a:rPr b="1" lang="en-IN" sz="2100">
                <a:solidFill>
                  <a:schemeClr val="dk1"/>
                </a:solidFill>
              </a:rPr>
              <a:t>Beautiful Soap</a:t>
            </a:r>
            <a:r>
              <a:rPr lang="en-IN" sz="2100">
                <a:solidFill>
                  <a:schemeClr val="dk1"/>
                </a:solidFill>
              </a:rPr>
              <a:t> are among the most used frameworks based on python that can be used to perform web scraping.</a:t>
            </a:r>
            <a:endParaRPr sz="2100">
              <a:solidFill>
                <a:schemeClr val="dk1"/>
              </a:solidFill>
            </a:endParaRPr>
          </a:p>
        </p:txBody>
      </p:sp>
      <p:pic>
        <p:nvPicPr>
          <p:cNvPr id="638" name="Google Shape;638;p56"/>
          <p:cNvPicPr preferRelativeResize="0"/>
          <p:nvPr/>
        </p:nvPicPr>
        <p:blipFill rotWithShape="1">
          <a:blip r:embed="rId3">
            <a:alphaModFix/>
          </a:blip>
          <a:srcRect b="0" l="0" r="0" t="0"/>
          <a:stretch/>
        </p:blipFill>
        <p:spPr>
          <a:xfrm>
            <a:off x="10614674" y="0"/>
            <a:ext cx="1577326" cy="1737360"/>
          </a:xfrm>
          <a:prstGeom prst="rect">
            <a:avLst/>
          </a:prstGeom>
          <a:noFill/>
          <a:ln>
            <a:noFill/>
          </a:ln>
        </p:spPr>
      </p:pic>
      <p:sp>
        <p:nvSpPr>
          <p:cNvPr id="639" name="Google Shape;639;p5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chemeClr val="lt1"/>
                </a:solidFill>
              </a:rPr>
              <a:t>Saturday, 11 September 2021</a:t>
            </a:r>
            <a:endParaRPr/>
          </a:p>
        </p:txBody>
      </p:sp>
      <p:sp>
        <p:nvSpPr>
          <p:cNvPr id="640" name="Google Shape;640;p5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WRITE PROJECT TITLE HERE (IN SHORT TEXT) NOT IN ACRONYM</a:t>
            </a:r>
            <a:endParaRPr/>
          </a:p>
        </p:txBody>
      </p:sp>
      <p:sp>
        <p:nvSpPr>
          <p:cNvPr id="641" name="Google Shape;641;p5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642" name="Google Shape;642;p56"/>
          <p:cNvSpPr txBox="1"/>
          <p:nvPr/>
        </p:nvSpPr>
        <p:spPr>
          <a:xfrm>
            <a:off x="6521500" y="1845725"/>
            <a:ext cx="48228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IN" sz="1600">
                <a:solidFill>
                  <a:schemeClr val="dk1"/>
                </a:solidFill>
              </a:rPr>
              <a:t>   </a:t>
            </a:r>
            <a:r>
              <a:rPr lang="en-IN" sz="2100">
                <a:solidFill>
                  <a:schemeClr val="dk1"/>
                </a:solidFill>
                <a:latin typeface="Calibri"/>
                <a:ea typeface="Calibri"/>
                <a:cs typeface="Calibri"/>
                <a:sym typeface="Calibri"/>
              </a:rPr>
              <a:t>     </a:t>
            </a:r>
            <a:endParaRPr sz="1600">
              <a:solidFill>
                <a:schemeClr val="dk1"/>
              </a:solidFill>
            </a:endParaRPr>
          </a:p>
        </p:txBody>
      </p:sp>
      <p:sp>
        <p:nvSpPr>
          <p:cNvPr id="643" name="Google Shape;643;p56"/>
          <p:cNvSpPr txBox="1"/>
          <p:nvPr/>
        </p:nvSpPr>
        <p:spPr>
          <a:xfrm>
            <a:off x="1097275" y="3635088"/>
            <a:ext cx="9081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4400">
                <a:latin typeface="Calibri"/>
                <a:ea typeface="Calibri"/>
                <a:cs typeface="Calibri"/>
                <a:sym typeface="Calibri"/>
              </a:rPr>
              <a:t>Making the presentation</a:t>
            </a:r>
            <a:endParaRPr b="1" sz="4400">
              <a:latin typeface="Calibri"/>
              <a:ea typeface="Calibri"/>
              <a:cs typeface="Calibri"/>
              <a:sym typeface="Calibri"/>
            </a:endParaRPr>
          </a:p>
        </p:txBody>
      </p:sp>
      <p:sp>
        <p:nvSpPr>
          <p:cNvPr id="644" name="Google Shape;644;p56"/>
          <p:cNvSpPr txBox="1"/>
          <p:nvPr/>
        </p:nvSpPr>
        <p:spPr>
          <a:xfrm>
            <a:off x="1563875" y="4788750"/>
            <a:ext cx="96486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100">
                <a:latin typeface="Calibri"/>
                <a:ea typeface="Calibri"/>
                <a:cs typeface="Calibri"/>
                <a:sym typeface="Calibri"/>
              </a:rPr>
              <a:t>After text summarisation, the summarised text is made into different bullet points.Using these points and some relevant images,presentation will be made.</a:t>
            </a:r>
            <a:endParaRPr sz="2100">
              <a:latin typeface="Calibri"/>
              <a:ea typeface="Calibri"/>
              <a:cs typeface="Calibri"/>
              <a:sym typeface="Calibri"/>
            </a:endParaRPr>
          </a:p>
          <a:p>
            <a:pPr indent="0" lvl="0" marL="0" rtl="0" algn="l">
              <a:spcBef>
                <a:spcPts val="0"/>
              </a:spcBef>
              <a:spcAft>
                <a:spcPts val="0"/>
              </a:spcAft>
              <a:buNone/>
            </a:pPr>
            <a:r>
              <a:rPr lang="en-IN" sz="2100">
                <a:latin typeface="Calibri"/>
                <a:ea typeface="Calibri"/>
                <a:cs typeface="Calibri"/>
                <a:sym typeface="Calibri"/>
              </a:rPr>
              <a:t>This task can be done using python </a:t>
            </a:r>
            <a:r>
              <a:rPr lang="en-IN" sz="2100">
                <a:latin typeface="Calibri"/>
                <a:ea typeface="Calibri"/>
                <a:cs typeface="Calibri"/>
                <a:sym typeface="Calibri"/>
              </a:rPr>
              <a:t>libraries</a:t>
            </a:r>
            <a:r>
              <a:rPr lang="en-IN" sz="2100">
                <a:latin typeface="Calibri"/>
                <a:ea typeface="Calibri"/>
                <a:cs typeface="Calibri"/>
                <a:sym typeface="Calibri"/>
              </a:rPr>
              <a:t>.</a:t>
            </a:r>
            <a:endParaRPr sz="2100">
              <a:latin typeface="Calibri"/>
              <a:ea typeface="Calibri"/>
              <a:cs typeface="Calibri"/>
              <a:sym typeface="Calibri"/>
            </a:endParaRPr>
          </a:p>
        </p:txBody>
      </p:sp>
      <p:cxnSp>
        <p:nvCxnSpPr>
          <p:cNvPr id="645" name="Google Shape;645;p56"/>
          <p:cNvCxnSpPr/>
          <p:nvPr/>
        </p:nvCxnSpPr>
        <p:spPr>
          <a:xfrm flipH="1" rot="10800000">
            <a:off x="1308950" y="4557225"/>
            <a:ext cx="9759000" cy="47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9" name="Shape 649"/>
        <p:cNvGrpSpPr/>
        <p:nvPr/>
      </p:nvGrpSpPr>
      <p:grpSpPr>
        <a:xfrm>
          <a:off x="0" y="0"/>
          <a:ext cx="0" cy="0"/>
          <a:chOff x="0" y="0"/>
          <a:chExt cx="0" cy="0"/>
        </a:xfrm>
      </p:grpSpPr>
      <p:pic>
        <p:nvPicPr>
          <p:cNvPr id="650" name="Google Shape;650;p57"/>
          <p:cNvPicPr preferRelativeResize="0"/>
          <p:nvPr/>
        </p:nvPicPr>
        <p:blipFill rotWithShape="1">
          <a:blip r:embed="rId3">
            <a:alphaModFix/>
          </a:blip>
          <a:srcRect b="0" l="0" r="0" t="0"/>
          <a:stretch/>
        </p:blipFill>
        <p:spPr>
          <a:xfrm>
            <a:off x="10614674" y="0"/>
            <a:ext cx="1577326" cy="1737360"/>
          </a:xfrm>
          <a:prstGeom prst="rect">
            <a:avLst/>
          </a:prstGeom>
          <a:noFill/>
          <a:ln>
            <a:noFill/>
          </a:ln>
        </p:spPr>
      </p:pic>
      <p:sp>
        <p:nvSpPr>
          <p:cNvPr id="651" name="Google Shape;651;p5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chemeClr val="lt1"/>
                </a:solidFill>
              </a:rPr>
              <a:t>Saturday, 11 September 2021</a:t>
            </a:r>
            <a:endParaRPr/>
          </a:p>
        </p:txBody>
      </p:sp>
      <p:sp>
        <p:nvSpPr>
          <p:cNvPr id="652" name="Google Shape;652;p5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IN">
                <a:solidFill>
                  <a:schemeClr val="lt1"/>
                </a:solidFill>
              </a:rPr>
              <a:t>AUTONOMOUS PRESENTATION CREATOR</a:t>
            </a:r>
            <a:endParaRPr/>
          </a:p>
        </p:txBody>
      </p:sp>
      <p:sp>
        <p:nvSpPr>
          <p:cNvPr id="653" name="Google Shape;653;p5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654" name="Google Shape;654;p57"/>
          <p:cNvSpPr txBox="1"/>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IN" sz="1300">
                <a:solidFill>
                  <a:srgbClr val="FF4093"/>
                </a:solidFill>
                <a:latin typeface="Barlow Light"/>
                <a:ea typeface="Barlow Light"/>
                <a:cs typeface="Barlow Light"/>
                <a:sym typeface="Barlow Light"/>
              </a:rPr>
              <a:t>‹#›</a:t>
            </a:fld>
            <a:endParaRPr sz="1300">
              <a:solidFill>
                <a:srgbClr val="FF4093"/>
              </a:solidFill>
              <a:latin typeface="Barlow Light"/>
              <a:ea typeface="Barlow Light"/>
              <a:cs typeface="Barlow Light"/>
              <a:sym typeface="Barlow Light"/>
            </a:endParaRPr>
          </a:p>
        </p:txBody>
      </p:sp>
      <p:sp>
        <p:nvSpPr>
          <p:cNvPr id="655" name="Google Shape;655;p57"/>
          <p:cNvSpPr/>
          <p:nvPr/>
        </p:nvSpPr>
        <p:spPr>
          <a:xfrm>
            <a:off x="7428904" y="1448667"/>
            <a:ext cx="2050800" cy="590100"/>
          </a:xfrm>
          <a:prstGeom prst="roundRect">
            <a:avLst>
              <a:gd fmla="val 50000" name="adj"/>
            </a:avLst>
          </a:prstGeom>
          <a:solidFill>
            <a:srgbClr val="0944A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1300">
                <a:solidFill>
                  <a:srgbClr val="FFFFFF"/>
                </a:solidFill>
                <a:latin typeface="Roboto"/>
                <a:ea typeface="Roboto"/>
                <a:cs typeface="Roboto"/>
                <a:sym typeface="Roboto"/>
              </a:rPr>
              <a:t>Abstractive</a:t>
            </a:r>
            <a:endParaRPr sz="1900">
              <a:solidFill>
                <a:srgbClr val="FFFFFF"/>
              </a:solidFill>
            </a:endParaRPr>
          </a:p>
        </p:txBody>
      </p:sp>
      <p:sp>
        <p:nvSpPr>
          <p:cNvPr id="656" name="Google Shape;656;p57"/>
          <p:cNvSpPr/>
          <p:nvPr/>
        </p:nvSpPr>
        <p:spPr>
          <a:xfrm>
            <a:off x="697203" y="500749"/>
            <a:ext cx="5307000" cy="1236600"/>
          </a:xfrm>
          <a:prstGeom prst="roundRect">
            <a:avLst>
              <a:gd fmla="val 0" name="adj"/>
            </a:avLst>
          </a:prstGeom>
          <a:solidFill>
            <a:srgbClr val="0D5DD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IN" sz="4100">
                <a:solidFill>
                  <a:srgbClr val="FFFFFF"/>
                </a:solidFill>
                <a:latin typeface="Roboto"/>
                <a:ea typeface="Roboto"/>
                <a:cs typeface="Roboto"/>
                <a:sym typeface="Roboto"/>
              </a:rPr>
              <a:t>Text Summarisation</a:t>
            </a:r>
            <a:endParaRPr b="1" sz="4700">
              <a:solidFill>
                <a:srgbClr val="FFFFFF"/>
              </a:solidFill>
            </a:endParaRPr>
          </a:p>
        </p:txBody>
      </p:sp>
      <p:sp>
        <p:nvSpPr>
          <p:cNvPr id="657" name="Google Shape;657;p57"/>
          <p:cNvSpPr/>
          <p:nvPr/>
        </p:nvSpPr>
        <p:spPr>
          <a:xfrm>
            <a:off x="7428908" y="190068"/>
            <a:ext cx="2050800" cy="590100"/>
          </a:xfrm>
          <a:prstGeom prst="roundRect">
            <a:avLst>
              <a:gd fmla="val 50000" name="adj"/>
            </a:avLst>
          </a:prstGeom>
          <a:solidFill>
            <a:srgbClr val="0D5DD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1300">
                <a:solidFill>
                  <a:srgbClr val="FFFFFF"/>
                </a:solidFill>
                <a:latin typeface="Roboto"/>
                <a:ea typeface="Roboto"/>
                <a:cs typeface="Roboto"/>
                <a:sym typeface="Roboto"/>
              </a:rPr>
              <a:t>Extractive </a:t>
            </a:r>
            <a:endParaRPr sz="1900">
              <a:solidFill>
                <a:srgbClr val="FFFFFF"/>
              </a:solidFill>
            </a:endParaRPr>
          </a:p>
        </p:txBody>
      </p:sp>
      <p:cxnSp>
        <p:nvCxnSpPr>
          <p:cNvPr id="658" name="Google Shape;658;p57"/>
          <p:cNvCxnSpPr>
            <a:stCxn id="656" idx="3"/>
            <a:endCxn id="657" idx="1"/>
          </p:cNvCxnSpPr>
          <p:nvPr/>
        </p:nvCxnSpPr>
        <p:spPr>
          <a:xfrm flipH="1" rot="10800000">
            <a:off x="6004203" y="485149"/>
            <a:ext cx="1424700" cy="633900"/>
          </a:xfrm>
          <a:prstGeom prst="bentConnector3">
            <a:avLst>
              <a:gd fmla="val 50002" name="adj1"/>
            </a:avLst>
          </a:prstGeom>
          <a:noFill/>
          <a:ln cap="flat" cmpd="sng" w="9525">
            <a:solidFill>
              <a:srgbClr val="C2C2C2"/>
            </a:solidFill>
            <a:prstDash val="solid"/>
            <a:round/>
            <a:headEnd len="sm" w="sm" type="none"/>
            <a:tailEnd len="sm" w="sm" type="none"/>
          </a:ln>
        </p:spPr>
      </p:cxnSp>
      <p:cxnSp>
        <p:nvCxnSpPr>
          <p:cNvPr id="659" name="Google Shape;659;p57"/>
          <p:cNvCxnSpPr>
            <a:stCxn id="656" idx="3"/>
            <a:endCxn id="655" idx="1"/>
          </p:cNvCxnSpPr>
          <p:nvPr/>
        </p:nvCxnSpPr>
        <p:spPr>
          <a:xfrm>
            <a:off x="6004203" y="1119049"/>
            <a:ext cx="1424700" cy="624600"/>
          </a:xfrm>
          <a:prstGeom prst="bentConnector3">
            <a:avLst>
              <a:gd fmla="val 50002" name="adj1"/>
            </a:avLst>
          </a:prstGeom>
          <a:noFill/>
          <a:ln cap="flat" cmpd="sng" w="9525">
            <a:solidFill>
              <a:srgbClr val="C2C2C2"/>
            </a:solidFill>
            <a:prstDash val="solid"/>
            <a:round/>
            <a:headEnd len="sm" w="sm" type="none"/>
            <a:tailEnd len="sm" w="sm" type="none"/>
          </a:ln>
        </p:spPr>
      </p:cxnSp>
      <p:pic>
        <p:nvPicPr>
          <p:cNvPr id="660" name="Google Shape;660;p57"/>
          <p:cNvPicPr preferRelativeResize="0"/>
          <p:nvPr/>
        </p:nvPicPr>
        <p:blipFill>
          <a:blip r:embed="rId4">
            <a:alphaModFix/>
          </a:blip>
          <a:stretch>
            <a:fillRect/>
          </a:stretch>
        </p:blipFill>
        <p:spPr>
          <a:xfrm>
            <a:off x="473300" y="2102587"/>
            <a:ext cx="5530899" cy="4009363"/>
          </a:xfrm>
          <a:prstGeom prst="rect">
            <a:avLst/>
          </a:prstGeom>
          <a:noFill/>
          <a:ln cap="flat" cmpd="sng" w="9525">
            <a:solidFill>
              <a:schemeClr val="dk1"/>
            </a:solidFill>
            <a:prstDash val="solid"/>
            <a:round/>
            <a:headEnd len="sm" w="sm" type="none"/>
            <a:tailEnd len="sm" w="sm" type="none"/>
          </a:ln>
        </p:spPr>
      </p:pic>
      <p:pic>
        <p:nvPicPr>
          <p:cNvPr id="661" name="Google Shape;661;p57"/>
          <p:cNvPicPr preferRelativeResize="0"/>
          <p:nvPr/>
        </p:nvPicPr>
        <p:blipFill>
          <a:blip r:embed="rId5">
            <a:alphaModFix/>
          </a:blip>
          <a:stretch>
            <a:fillRect/>
          </a:stretch>
        </p:blipFill>
        <p:spPr>
          <a:xfrm>
            <a:off x="6213500" y="2546152"/>
            <a:ext cx="5530899" cy="311112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6" name="Shape 666"/>
        <p:cNvGrpSpPr/>
        <p:nvPr/>
      </p:nvGrpSpPr>
      <p:grpSpPr>
        <a:xfrm>
          <a:off x="0" y="0"/>
          <a:ext cx="0" cy="0"/>
          <a:chOff x="0" y="0"/>
          <a:chExt cx="0" cy="0"/>
        </a:xfrm>
      </p:grpSpPr>
      <p:sp>
        <p:nvSpPr>
          <p:cNvPr id="667" name="Google Shape;667;p58"/>
          <p:cNvSpPr txBox="1"/>
          <p:nvPr>
            <p:ph type="title"/>
          </p:nvPr>
        </p:nvSpPr>
        <p:spPr>
          <a:xfrm>
            <a:off x="1097280" y="286603"/>
            <a:ext cx="10058400" cy="14508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N" sz="3700"/>
              <a:t>Literature Survey on Abstractive Text Summarisation</a:t>
            </a:r>
            <a:endParaRPr sz="3700"/>
          </a:p>
        </p:txBody>
      </p:sp>
      <p:sp>
        <p:nvSpPr>
          <p:cNvPr id="668" name="Google Shape;668;p58"/>
          <p:cNvSpPr/>
          <p:nvPr/>
        </p:nvSpPr>
        <p:spPr>
          <a:xfrm>
            <a:off x="-50" y="0"/>
            <a:ext cx="2404500" cy="6858000"/>
          </a:xfrm>
          <a:prstGeom prst="rect">
            <a:avLst/>
          </a:prstGeom>
          <a:gradFill>
            <a:gsLst>
              <a:gs pos="0">
                <a:srgbClr val="BDB4BF"/>
              </a:gs>
              <a:gs pos="100000">
                <a:srgbClr val="797679"/>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8"/>
          <p:cNvSpPr/>
          <p:nvPr/>
        </p:nvSpPr>
        <p:spPr>
          <a:xfrm>
            <a:off x="2817200" y="1737400"/>
            <a:ext cx="3998100" cy="640200"/>
          </a:xfrm>
          <a:prstGeom prst="roundRect">
            <a:avLst>
              <a:gd fmla="val 16667" name="adj"/>
            </a:avLst>
          </a:prstGeom>
          <a:gradFill>
            <a:gsLst>
              <a:gs pos="0">
                <a:srgbClr val="95BDE0"/>
              </a:gs>
              <a:gs pos="100000">
                <a:srgbClr val="3F7DB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100">
                <a:latin typeface="Calibri"/>
                <a:ea typeface="Calibri"/>
                <a:cs typeface="Calibri"/>
                <a:sym typeface="Calibri"/>
              </a:rPr>
              <a:t>Long Short Term Memory (LSTM)</a:t>
            </a:r>
            <a:r>
              <a:rPr b="1" baseline="30000" lang="en-IN" sz="2100">
                <a:latin typeface="Calibri"/>
                <a:ea typeface="Calibri"/>
                <a:cs typeface="Calibri"/>
                <a:sym typeface="Calibri"/>
              </a:rPr>
              <a:t>[8]</a:t>
            </a:r>
            <a:endParaRPr b="1" baseline="30000" sz="2100">
              <a:latin typeface="Calibri"/>
              <a:ea typeface="Calibri"/>
              <a:cs typeface="Calibri"/>
              <a:sym typeface="Calibri"/>
            </a:endParaRPr>
          </a:p>
        </p:txBody>
      </p:sp>
      <p:sp>
        <p:nvSpPr>
          <p:cNvPr id="670" name="Google Shape;670;p58"/>
          <p:cNvSpPr txBox="1"/>
          <p:nvPr/>
        </p:nvSpPr>
        <p:spPr>
          <a:xfrm>
            <a:off x="0" y="0"/>
            <a:ext cx="2532600" cy="6541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b="1" sz="3500" u="sng">
              <a:latin typeface="Calibri"/>
              <a:ea typeface="Calibri"/>
              <a:cs typeface="Calibri"/>
              <a:sym typeface="Calibri"/>
            </a:endParaRPr>
          </a:p>
          <a:p>
            <a:pPr indent="0" lvl="0" marL="457200" rtl="0" algn="l">
              <a:spcBef>
                <a:spcPts val="0"/>
              </a:spcBef>
              <a:spcAft>
                <a:spcPts val="0"/>
              </a:spcAft>
              <a:buNone/>
            </a:pPr>
            <a:r>
              <a:t/>
            </a:r>
            <a:endParaRPr b="1" sz="3500" u="sng">
              <a:latin typeface="Calibri"/>
              <a:ea typeface="Calibri"/>
              <a:cs typeface="Calibri"/>
              <a:sym typeface="Calibri"/>
            </a:endParaRPr>
          </a:p>
          <a:p>
            <a:pPr indent="0" lvl="0" marL="0" rtl="0" algn="l">
              <a:spcBef>
                <a:spcPts val="0"/>
              </a:spcBef>
              <a:spcAft>
                <a:spcPts val="0"/>
              </a:spcAft>
              <a:buNone/>
            </a:pPr>
            <a:r>
              <a:t/>
            </a:r>
            <a:endParaRPr b="1" sz="3500" u="sng">
              <a:latin typeface="Calibri"/>
              <a:ea typeface="Calibri"/>
              <a:cs typeface="Calibri"/>
              <a:sym typeface="Calibri"/>
            </a:endParaRPr>
          </a:p>
          <a:p>
            <a:pPr indent="-450850" lvl="0" marL="457200" rtl="0" algn="l">
              <a:spcBef>
                <a:spcPts val="0"/>
              </a:spcBef>
              <a:spcAft>
                <a:spcPts val="0"/>
              </a:spcAft>
              <a:buSzPts val="3500"/>
              <a:buFont typeface="Calibri"/>
              <a:buChar char="●"/>
            </a:pPr>
            <a:r>
              <a:rPr b="1" lang="en-IN" sz="3500" u="sng">
                <a:latin typeface="Calibri"/>
                <a:ea typeface="Calibri"/>
                <a:cs typeface="Calibri"/>
                <a:sym typeface="Calibri"/>
              </a:rPr>
              <a:t>1997</a:t>
            </a:r>
            <a:r>
              <a:rPr b="1" baseline="30000" lang="en-IN" sz="3500">
                <a:latin typeface="Calibri"/>
                <a:ea typeface="Calibri"/>
                <a:cs typeface="Calibri"/>
                <a:sym typeface="Calibri"/>
              </a:rPr>
              <a:t>[8]</a:t>
            </a:r>
            <a:endParaRPr b="1" baseline="30000" sz="3500">
              <a:latin typeface="Calibri"/>
              <a:ea typeface="Calibri"/>
              <a:cs typeface="Calibri"/>
              <a:sym typeface="Calibri"/>
            </a:endParaRPr>
          </a:p>
          <a:p>
            <a:pPr indent="0" lvl="0" marL="0" rtl="0" algn="ctr">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rPr b="1" lang="en-IN" sz="2900" u="sng">
                <a:latin typeface="Calibri"/>
                <a:ea typeface="Calibri"/>
                <a:cs typeface="Calibri"/>
                <a:sym typeface="Calibri"/>
              </a:rPr>
              <a:t>Datasets :</a:t>
            </a:r>
            <a:endParaRPr b="1" sz="2900" u="sng">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IN" sz="1900">
                <a:latin typeface="Calibri"/>
                <a:ea typeface="Calibri"/>
                <a:cs typeface="Calibri"/>
                <a:sym typeface="Calibri"/>
              </a:rPr>
              <a:t>CNN/DailyMail</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IN" sz="1900">
                <a:latin typeface="Calibri"/>
                <a:ea typeface="Calibri"/>
                <a:cs typeface="Calibri"/>
                <a:sym typeface="Calibri"/>
              </a:rPr>
              <a:t>Newsroom</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IN" sz="1900">
                <a:latin typeface="Calibri"/>
                <a:ea typeface="Calibri"/>
                <a:cs typeface="Calibri"/>
                <a:sym typeface="Calibri"/>
              </a:rPr>
              <a:t>Gigaword</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IN" sz="1900">
                <a:latin typeface="Calibri"/>
                <a:ea typeface="Calibri"/>
                <a:cs typeface="Calibri"/>
                <a:sym typeface="Calibri"/>
              </a:rPr>
              <a:t>DUC 2004</a:t>
            </a:r>
            <a:endParaRPr sz="19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ctr">
              <a:spcBef>
                <a:spcPts val="0"/>
              </a:spcBef>
              <a:spcAft>
                <a:spcPts val="0"/>
              </a:spcAft>
              <a:buNone/>
            </a:pPr>
            <a:r>
              <a:t/>
            </a:r>
            <a:endParaRPr sz="2400">
              <a:latin typeface="Calibri"/>
              <a:ea typeface="Calibri"/>
              <a:cs typeface="Calibri"/>
              <a:sym typeface="Calibri"/>
            </a:endParaRPr>
          </a:p>
          <a:p>
            <a:pPr indent="0" lvl="0" marL="0" rtl="0" algn="ctr">
              <a:spcBef>
                <a:spcPts val="0"/>
              </a:spcBef>
              <a:spcAft>
                <a:spcPts val="0"/>
              </a:spcAft>
              <a:buNone/>
            </a:pPr>
            <a:r>
              <a:t/>
            </a:r>
            <a:endParaRPr sz="2400">
              <a:latin typeface="Calibri"/>
              <a:ea typeface="Calibri"/>
              <a:cs typeface="Calibri"/>
              <a:sym typeface="Calibri"/>
            </a:endParaRPr>
          </a:p>
          <a:p>
            <a:pPr indent="0" lvl="0" marL="0" rtl="0" algn="ctr">
              <a:spcBef>
                <a:spcPts val="0"/>
              </a:spcBef>
              <a:spcAft>
                <a:spcPts val="0"/>
              </a:spcAft>
              <a:buNone/>
            </a:pPr>
            <a:r>
              <a:t/>
            </a:r>
            <a:endParaRPr sz="2400">
              <a:latin typeface="Calibri"/>
              <a:ea typeface="Calibri"/>
              <a:cs typeface="Calibri"/>
              <a:sym typeface="Calibri"/>
            </a:endParaRPr>
          </a:p>
          <a:p>
            <a:pPr indent="0" lvl="0" marL="0" rtl="0" algn="ctr">
              <a:spcBef>
                <a:spcPts val="0"/>
              </a:spcBef>
              <a:spcAft>
                <a:spcPts val="0"/>
              </a:spcAft>
              <a:buNone/>
            </a:pPr>
            <a:r>
              <a:t/>
            </a:r>
            <a:endParaRPr sz="2400">
              <a:latin typeface="Calibri"/>
              <a:ea typeface="Calibri"/>
              <a:cs typeface="Calibri"/>
              <a:sym typeface="Calibri"/>
            </a:endParaRPr>
          </a:p>
        </p:txBody>
      </p:sp>
      <p:sp>
        <p:nvSpPr>
          <p:cNvPr id="671" name="Google Shape;671;p58"/>
          <p:cNvSpPr txBox="1"/>
          <p:nvPr/>
        </p:nvSpPr>
        <p:spPr>
          <a:xfrm>
            <a:off x="8713100" y="3537625"/>
            <a:ext cx="2897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a:latin typeface="Calibri"/>
                <a:ea typeface="Calibri"/>
                <a:cs typeface="Calibri"/>
                <a:sym typeface="Calibri"/>
              </a:rPr>
              <a:t>LSTM Cell</a:t>
            </a:r>
            <a:r>
              <a:rPr baseline="30000" lang="en-IN" sz="1600">
                <a:latin typeface="Calibri"/>
                <a:ea typeface="Calibri"/>
                <a:cs typeface="Calibri"/>
                <a:sym typeface="Calibri"/>
              </a:rPr>
              <a:t>[5]</a:t>
            </a:r>
            <a:endParaRPr baseline="30000" sz="1600">
              <a:latin typeface="Calibri"/>
              <a:ea typeface="Calibri"/>
              <a:cs typeface="Calibri"/>
              <a:sym typeface="Calibri"/>
            </a:endParaRPr>
          </a:p>
        </p:txBody>
      </p:sp>
      <p:pic>
        <p:nvPicPr>
          <p:cNvPr id="672" name="Google Shape;672;p58"/>
          <p:cNvPicPr preferRelativeResize="0"/>
          <p:nvPr/>
        </p:nvPicPr>
        <p:blipFill>
          <a:blip r:embed="rId3">
            <a:alphaModFix/>
          </a:blip>
          <a:stretch>
            <a:fillRect/>
          </a:stretch>
        </p:blipFill>
        <p:spPr>
          <a:xfrm>
            <a:off x="6957450" y="1566650"/>
            <a:ext cx="4961075" cy="2547850"/>
          </a:xfrm>
          <a:prstGeom prst="rect">
            <a:avLst/>
          </a:prstGeom>
          <a:noFill/>
          <a:ln cap="flat" cmpd="sng" w="9525">
            <a:solidFill>
              <a:schemeClr val="dk2"/>
            </a:solidFill>
            <a:prstDash val="solid"/>
            <a:round/>
            <a:headEnd len="sm" w="sm" type="none"/>
            <a:tailEnd len="sm" w="sm" type="none"/>
          </a:ln>
        </p:spPr>
      </p:pic>
      <p:pic>
        <p:nvPicPr>
          <p:cNvPr id="673" name="Google Shape;673;p58"/>
          <p:cNvPicPr preferRelativeResize="0"/>
          <p:nvPr/>
        </p:nvPicPr>
        <p:blipFill>
          <a:blip r:embed="rId4">
            <a:alphaModFix/>
          </a:blip>
          <a:stretch>
            <a:fillRect/>
          </a:stretch>
        </p:blipFill>
        <p:spPr>
          <a:xfrm>
            <a:off x="2675050" y="2778350"/>
            <a:ext cx="3902500" cy="2547851"/>
          </a:xfrm>
          <a:prstGeom prst="rect">
            <a:avLst/>
          </a:prstGeom>
          <a:noFill/>
          <a:ln>
            <a:noFill/>
          </a:ln>
        </p:spPr>
      </p:pic>
      <p:pic>
        <p:nvPicPr>
          <p:cNvPr id="674" name="Google Shape;674;p58"/>
          <p:cNvPicPr preferRelativeResize="0"/>
          <p:nvPr/>
        </p:nvPicPr>
        <p:blipFill>
          <a:blip r:embed="rId5">
            <a:alphaModFix/>
          </a:blip>
          <a:stretch>
            <a:fillRect/>
          </a:stretch>
        </p:blipFill>
        <p:spPr>
          <a:xfrm>
            <a:off x="7953425" y="4468375"/>
            <a:ext cx="2969150" cy="1806250"/>
          </a:xfrm>
          <a:prstGeom prst="rect">
            <a:avLst/>
          </a:prstGeom>
          <a:noFill/>
          <a:ln cap="flat" cmpd="sng" w="9525">
            <a:solidFill>
              <a:schemeClr val="dk1"/>
            </a:solidFill>
            <a:prstDash val="solid"/>
            <a:round/>
            <a:headEnd len="sm" w="sm" type="none"/>
            <a:tailEnd len="sm" w="sm" type="none"/>
          </a:ln>
        </p:spPr>
      </p:pic>
      <p:sp>
        <p:nvSpPr>
          <p:cNvPr id="675" name="Google Shape;675;p58"/>
          <p:cNvSpPr txBox="1"/>
          <p:nvPr/>
        </p:nvSpPr>
        <p:spPr>
          <a:xfrm>
            <a:off x="7989425" y="4037275"/>
            <a:ext cx="2897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a:latin typeface="Calibri"/>
                <a:ea typeface="Calibri"/>
                <a:cs typeface="Calibri"/>
                <a:sym typeface="Calibri"/>
              </a:rPr>
              <a:t>LSTM Cell and Equations</a:t>
            </a:r>
            <a:r>
              <a:rPr baseline="30000" lang="en-IN" sz="1600">
                <a:latin typeface="Calibri"/>
                <a:ea typeface="Calibri"/>
                <a:cs typeface="Calibri"/>
                <a:sym typeface="Calibri"/>
              </a:rPr>
              <a:t>[5]</a:t>
            </a:r>
            <a:endParaRPr baseline="30000" sz="1600">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0" name="Shape 680"/>
        <p:cNvGrpSpPr/>
        <p:nvPr/>
      </p:nvGrpSpPr>
      <p:grpSpPr>
        <a:xfrm>
          <a:off x="0" y="0"/>
          <a:ext cx="0" cy="0"/>
          <a:chOff x="0" y="0"/>
          <a:chExt cx="0" cy="0"/>
        </a:xfrm>
      </p:grpSpPr>
      <p:sp>
        <p:nvSpPr>
          <p:cNvPr id="681" name="Google Shape;681;p59"/>
          <p:cNvSpPr txBox="1"/>
          <p:nvPr>
            <p:ph type="title"/>
          </p:nvPr>
        </p:nvSpPr>
        <p:spPr>
          <a:xfrm>
            <a:off x="1097280" y="286603"/>
            <a:ext cx="10058400" cy="14508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N" sz="3700"/>
              <a:t>Literature Survey on Abstractive Text Summarisation</a:t>
            </a:r>
            <a:endParaRPr sz="3700"/>
          </a:p>
        </p:txBody>
      </p:sp>
      <p:sp>
        <p:nvSpPr>
          <p:cNvPr id="682" name="Google Shape;682;p59"/>
          <p:cNvSpPr/>
          <p:nvPr/>
        </p:nvSpPr>
        <p:spPr>
          <a:xfrm>
            <a:off x="0" y="0"/>
            <a:ext cx="2176800" cy="7000200"/>
          </a:xfrm>
          <a:prstGeom prst="rect">
            <a:avLst/>
          </a:prstGeom>
          <a:gradFill>
            <a:gsLst>
              <a:gs pos="0">
                <a:srgbClr val="BDB4BF"/>
              </a:gs>
              <a:gs pos="100000">
                <a:srgbClr val="797679"/>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9"/>
          <p:cNvSpPr/>
          <p:nvPr/>
        </p:nvSpPr>
        <p:spPr>
          <a:xfrm>
            <a:off x="2660638" y="1737400"/>
            <a:ext cx="3998100" cy="640200"/>
          </a:xfrm>
          <a:prstGeom prst="roundRect">
            <a:avLst>
              <a:gd fmla="val 16667" name="adj"/>
            </a:avLst>
          </a:prstGeom>
          <a:gradFill>
            <a:gsLst>
              <a:gs pos="0">
                <a:srgbClr val="95BDE0"/>
              </a:gs>
              <a:gs pos="100000">
                <a:srgbClr val="3F7DB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700">
                <a:latin typeface="Calibri"/>
                <a:ea typeface="Calibri"/>
                <a:cs typeface="Calibri"/>
                <a:sym typeface="Calibri"/>
              </a:rPr>
              <a:t>Gated Recurrent Unit</a:t>
            </a:r>
            <a:r>
              <a:rPr b="1" baseline="30000" lang="en-IN" sz="2700">
                <a:latin typeface="Calibri"/>
                <a:ea typeface="Calibri"/>
                <a:cs typeface="Calibri"/>
                <a:sym typeface="Calibri"/>
              </a:rPr>
              <a:t>[9]</a:t>
            </a:r>
            <a:endParaRPr b="1" baseline="30000" sz="2700">
              <a:latin typeface="Calibri"/>
              <a:ea typeface="Calibri"/>
              <a:cs typeface="Calibri"/>
              <a:sym typeface="Calibri"/>
            </a:endParaRPr>
          </a:p>
        </p:txBody>
      </p:sp>
      <p:sp>
        <p:nvSpPr>
          <p:cNvPr id="684" name="Google Shape;684;p59"/>
          <p:cNvSpPr txBox="1"/>
          <p:nvPr/>
        </p:nvSpPr>
        <p:spPr>
          <a:xfrm>
            <a:off x="-35700" y="1666850"/>
            <a:ext cx="2248200" cy="4925400"/>
          </a:xfrm>
          <a:prstGeom prst="rect">
            <a:avLst/>
          </a:prstGeom>
          <a:noFill/>
          <a:ln>
            <a:noFill/>
          </a:ln>
        </p:spPr>
        <p:txBody>
          <a:bodyPr anchorCtr="0" anchor="t" bIns="91425" lIns="91425" spcFirstLastPara="1" rIns="91425" wrap="square" tIns="91425">
            <a:spAutoFit/>
          </a:bodyPr>
          <a:lstStyle/>
          <a:p>
            <a:pPr indent="-450850" lvl="0" marL="457200" rtl="0" algn="l">
              <a:spcBef>
                <a:spcPts val="0"/>
              </a:spcBef>
              <a:spcAft>
                <a:spcPts val="0"/>
              </a:spcAft>
              <a:buSzPts val="3500"/>
              <a:buFont typeface="Calibri"/>
              <a:buChar char="●"/>
            </a:pPr>
            <a:r>
              <a:rPr b="1" lang="en-IN" sz="3500" u="sng">
                <a:latin typeface="Calibri"/>
                <a:ea typeface="Calibri"/>
                <a:cs typeface="Calibri"/>
                <a:sym typeface="Calibri"/>
              </a:rPr>
              <a:t>1999</a:t>
            </a:r>
            <a:r>
              <a:rPr b="1" baseline="30000" lang="en-IN" sz="3500">
                <a:latin typeface="Calibri"/>
                <a:ea typeface="Calibri"/>
                <a:cs typeface="Calibri"/>
                <a:sym typeface="Calibri"/>
              </a:rPr>
              <a:t>[9]</a:t>
            </a:r>
            <a:endParaRPr b="1" baseline="30000" sz="3500">
              <a:latin typeface="Calibri"/>
              <a:ea typeface="Calibri"/>
              <a:cs typeface="Calibri"/>
              <a:sym typeface="Calibri"/>
            </a:endParaRPr>
          </a:p>
          <a:p>
            <a:pPr indent="0" lvl="0" marL="0" rtl="0" algn="ctr">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rPr b="1" lang="en-IN" sz="2900" u="sng">
                <a:latin typeface="Calibri"/>
                <a:ea typeface="Calibri"/>
                <a:cs typeface="Calibri"/>
                <a:sym typeface="Calibri"/>
              </a:rPr>
              <a:t>Datasets:</a:t>
            </a:r>
            <a:endParaRPr b="1" sz="2900" u="sng">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IN" sz="1900">
                <a:latin typeface="Calibri"/>
                <a:ea typeface="Calibri"/>
                <a:cs typeface="Calibri"/>
                <a:sym typeface="Calibri"/>
              </a:rPr>
              <a:t>CNN/DailyMail</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IN" sz="1900">
                <a:latin typeface="Calibri"/>
                <a:ea typeface="Calibri"/>
                <a:cs typeface="Calibri"/>
                <a:sym typeface="Calibri"/>
              </a:rPr>
              <a:t>Newsroom</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IN" sz="1900">
                <a:latin typeface="Calibri"/>
                <a:ea typeface="Calibri"/>
                <a:cs typeface="Calibri"/>
                <a:sym typeface="Calibri"/>
              </a:rPr>
              <a:t>Gigaword</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IN" sz="1900">
                <a:latin typeface="Calibri"/>
                <a:ea typeface="Calibri"/>
                <a:cs typeface="Calibri"/>
                <a:sym typeface="Calibri"/>
              </a:rPr>
              <a:t>DUC 2004</a:t>
            </a:r>
            <a:endParaRPr sz="19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ctr">
              <a:spcBef>
                <a:spcPts val="0"/>
              </a:spcBef>
              <a:spcAft>
                <a:spcPts val="0"/>
              </a:spcAft>
              <a:buNone/>
            </a:pPr>
            <a:r>
              <a:t/>
            </a:r>
            <a:endParaRPr sz="2400">
              <a:latin typeface="Calibri"/>
              <a:ea typeface="Calibri"/>
              <a:cs typeface="Calibri"/>
              <a:sym typeface="Calibri"/>
            </a:endParaRPr>
          </a:p>
          <a:p>
            <a:pPr indent="0" lvl="0" marL="0" rtl="0" algn="ctr">
              <a:spcBef>
                <a:spcPts val="0"/>
              </a:spcBef>
              <a:spcAft>
                <a:spcPts val="0"/>
              </a:spcAft>
              <a:buNone/>
            </a:pPr>
            <a:r>
              <a:t/>
            </a:r>
            <a:endParaRPr sz="2400">
              <a:latin typeface="Calibri"/>
              <a:ea typeface="Calibri"/>
              <a:cs typeface="Calibri"/>
              <a:sym typeface="Calibri"/>
            </a:endParaRPr>
          </a:p>
          <a:p>
            <a:pPr indent="0" lvl="0" marL="0" rtl="0" algn="ctr">
              <a:spcBef>
                <a:spcPts val="0"/>
              </a:spcBef>
              <a:spcAft>
                <a:spcPts val="0"/>
              </a:spcAft>
              <a:buNone/>
            </a:pPr>
            <a:r>
              <a:t/>
            </a:r>
            <a:endParaRPr sz="2400">
              <a:latin typeface="Calibri"/>
              <a:ea typeface="Calibri"/>
              <a:cs typeface="Calibri"/>
              <a:sym typeface="Calibri"/>
            </a:endParaRPr>
          </a:p>
          <a:p>
            <a:pPr indent="0" lvl="0" marL="0" rtl="0" algn="ctr">
              <a:spcBef>
                <a:spcPts val="0"/>
              </a:spcBef>
              <a:spcAft>
                <a:spcPts val="0"/>
              </a:spcAft>
              <a:buNone/>
            </a:pPr>
            <a:r>
              <a:t/>
            </a:r>
            <a:endParaRPr sz="2400">
              <a:latin typeface="Calibri"/>
              <a:ea typeface="Calibri"/>
              <a:cs typeface="Calibri"/>
              <a:sym typeface="Calibri"/>
            </a:endParaRPr>
          </a:p>
        </p:txBody>
      </p:sp>
      <p:sp>
        <p:nvSpPr>
          <p:cNvPr id="685" name="Google Shape;685;p59"/>
          <p:cNvSpPr txBox="1"/>
          <p:nvPr/>
        </p:nvSpPr>
        <p:spPr>
          <a:xfrm>
            <a:off x="8397350" y="4046200"/>
            <a:ext cx="2897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a:latin typeface="Calibri"/>
                <a:ea typeface="Calibri"/>
                <a:cs typeface="Calibri"/>
                <a:sym typeface="Calibri"/>
              </a:rPr>
              <a:t>Gated Recurrent Unit Cell</a:t>
            </a:r>
            <a:r>
              <a:rPr baseline="30000" lang="en-IN" sz="1600">
                <a:latin typeface="Calibri"/>
                <a:ea typeface="Calibri"/>
                <a:cs typeface="Calibri"/>
                <a:sym typeface="Calibri"/>
              </a:rPr>
              <a:t>[5]</a:t>
            </a:r>
            <a:endParaRPr baseline="30000" sz="1600">
              <a:latin typeface="Calibri"/>
              <a:ea typeface="Calibri"/>
              <a:cs typeface="Calibri"/>
              <a:sym typeface="Calibri"/>
            </a:endParaRPr>
          </a:p>
        </p:txBody>
      </p:sp>
      <p:pic>
        <p:nvPicPr>
          <p:cNvPr id="686" name="Google Shape;686;p59"/>
          <p:cNvPicPr preferRelativeResize="0"/>
          <p:nvPr/>
        </p:nvPicPr>
        <p:blipFill>
          <a:blip r:embed="rId3">
            <a:alphaModFix/>
          </a:blip>
          <a:stretch>
            <a:fillRect/>
          </a:stretch>
        </p:blipFill>
        <p:spPr>
          <a:xfrm>
            <a:off x="7106900" y="1445225"/>
            <a:ext cx="5023875" cy="2600975"/>
          </a:xfrm>
          <a:prstGeom prst="rect">
            <a:avLst/>
          </a:prstGeom>
          <a:noFill/>
          <a:ln>
            <a:noFill/>
          </a:ln>
        </p:spPr>
      </p:pic>
      <p:sp>
        <p:nvSpPr>
          <p:cNvPr id="687" name="Google Shape;687;p59"/>
          <p:cNvSpPr txBox="1"/>
          <p:nvPr/>
        </p:nvSpPr>
        <p:spPr>
          <a:xfrm>
            <a:off x="8258575" y="4638375"/>
            <a:ext cx="3528600" cy="1554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i="1" lang="en-IN" sz="2000">
                <a:solidFill>
                  <a:schemeClr val="dk1"/>
                </a:solidFill>
                <a:latin typeface="Calibri"/>
                <a:ea typeface="Calibri"/>
                <a:cs typeface="Calibri"/>
                <a:sym typeface="Calibri"/>
              </a:rPr>
              <a:t>z</a:t>
            </a:r>
            <a:r>
              <a:rPr b="1" baseline="-25000" i="1" lang="en-IN" sz="2000">
                <a:solidFill>
                  <a:schemeClr val="dk1"/>
                </a:solidFill>
                <a:latin typeface="Calibri"/>
                <a:ea typeface="Calibri"/>
                <a:cs typeface="Calibri"/>
                <a:sym typeface="Calibri"/>
              </a:rPr>
              <a:t>t</a:t>
            </a:r>
            <a:r>
              <a:rPr b="1" i="1" lang="en-IN" sz="2000">
                <a:solidFill>
                  <a:schemeClr val="dk1"/>
                </a:solidFill>
                <a:latin typeface="Calibri"/>
                <a:ea typeface="Calibri"/>
                <a:cs typeface="Calibri"/>
                <a:sym typeface="Calibri"/>
              </a:rPr>
              <a:t> = σ (ω</a:t>
            </a:r>
            <a:r>
              <a:rPr b="1" baseline="-25000" i="1" lang="en-IN" sz="2000">
                <a:solidFill>
                  <a:schemeClr val="dk1"/>
                </a:solidFill>
                <a:latin typeface="Calibri"/>
                <a:ea typeface="Calibri"/>
                <a:cs typeface="Calibri"/>
                <a:sym typeface="Calibri"/>
              </a:rPr>
              <a:t>z</a:t>
            </a:r>
            <a:r>
              <a:rPr b="1" i="1" lang="en-IN" sz="2000">
                <a:solidFill>
                  <a:schemeClr val="dk1"/>
                </a:solidFill>
                <a:latin typeface="Calibri"/>
                <a:ea typeface="Calibri"/>
                <a:cs typeface="Calibri"/>
                <a:sym typeface="Calibri"/>
              </a:rPr>
              <a:t> · [h</a:t>
            </a:r>
            <a:r>
              <a:rPr b="1" baseline="-25000" i="1" lang="en-IN" sz="2000">
                <a:solidFill>
                  <a:schemeClr val="dk1"/>
                </a:solidFill>
                <a:latin typeface="Calibri"/>
                <a:ea typeface="Calibri"/>
                <a:cs typeface="Calibri"/>
                <a:sym typeface="Calibri"/>
              </a:rPr>
              <a:t>t−1 </a:t>
            </a:r>
            <a:r>
              <a:rPr b="1" i="1" lang="en-IN" sz="2000">
                <a:solidFill>
                  <a:schemeClr val="dk1"/>
                </a:solidFill>
                <a:latin typeface="Calibri"/>
                <a:ea typeface="Calibri"/>
                <a:cs typeface="Calibri"/>
                <a:sym typeface="Calibri"/>
              </a:rPr>
              <a:t>, x</a:t>
            </a:r>
            <a:r>
              <a:rPr b="1" baseline="-25000" i="1" lang="en-IN" sz="2000">
                <a:solidFill>
                  <a:schemeClr val="dk1"/>
                </a:solidFill>
                <a:latin typeface="Calibri"/>
                <a:ea typeface="Calibri"/>
                <a:cs typeface="Calibri"/>
                <a:sym typeface="Calibri"/>
              </a:rPr>
              <a:t>t </a:t>
            </a:r>
            <a:r>
              <a:rPr b="1" i="1" lang="en-IN" sz="2000">
                <a:solidFill>
                  <a:schemeClr val="dk1"/>
                </a:solidFill>
                <a:latin typeface="Calibri"/>
                <a:ea typeface="Calibri"/>
                <a:cs typeface="Calibri"/>
                <a:sym typeface="Calibri"/>
              </a:rPr>
              <a:t>])</a:t>
            </a:r>
            <a:endParaRPr b="1" i="1"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i="1" lang="en-IN" sz="2000">
                <a:solidFill>
                  <a:schemeClr val="dk1"/>
                </a:solidFill>
                <a:latin typeface="Calibri"/>
                <a:ea typeface="Calibri"/>
                <a:cs typeface="Calibri"/>
                <a:sym typeface="Calibri"/>
              </a:rPr>
              <a:t>r</a:t>
            </a:r>
            <a:r>
              <a:rPr b="1" baseline="-25000" i="1" lang="en-IN" sz="2000">
                <a:solidFill>
                  <a:schemeClr val="dk1"/>
                </a:solidFill>
                <a:latin typeface="Calibri"/>
                <a:ea typeface="Calibri"/>
                <a:cs typeface="Calibri"/>
                <a:sym typeface="Calibri"/>
              </a:rPr>
              <a:t>t</a:t>
            </a:r>
            <a:r>
              <a:rPr b="1" i="1" lang="en-IN" sz="2000">
                <a:solidFill>
                  <a:schemeClr val="dk1"/>
                </a:solidFill>
                <a:latin typeface="Calibri"/>
                <a:ea typeface="Calibri"/>
                <a:cs typeface="Calibri"/>
                <a:sym typeface="Calibri"/>
              </a:rPr>
              <a:t> = σ (ω</a:t>
            </a:r>
            <a:r>
              <a:rPr b="1" baseline="-25000" i="1" lang="en-IN" sz="2000">
                <a:solidFill>
                  <a:schemeClr val="dk1"/>
                </a:solidFill>
                <a:latin typeface="Calibri"/>
                <a:ea typeface="Calibri"/>
                <a:cs typeface="Calibri"/>
                <a:sym typeface="Calibri"/>
              </a:rPr>
              <a:t>r </a:t>
            </a:r>
            <a:r>
              <a:rPr b="1" i="1" lang="en-IN" sz="2000">
                <a:solidFill>
                  <a:schemeClr val="dk1"/>
                </a:solidFill>
                <a:latin typeface="Calibri"/>
                <a:ea typeface="Calibri"/>
                <a:cs typeface="Calibri"/>
                <a:sym typeface="Calibri"/>
              </a:rPr>
              <a:t>· [h</a:t>
            </a:r>
            <a:r>
              <a:rPr b="1" baseline="-25000" i="1" lang="en-IN" sz="2000">
                <a:solidFill>
                  <a:schemeClr val="dk1"/>
                </a:solidFill>
                <a:latin typeface="Calibri"/>
                <a:ea typeface="Calibri"/>
                <a:cs typeface="Calibri"/>
                <a:sym typeface="Calibri"/>
              </a:rPr>
              <a:t>t−1 </a:t>
            </a:r>
            <a:r>
              <a:rPr b="1" i="1" lang="en-IN" sz="2000">
                <a:solidFill>
                  <a:schemeClr val="dk1"/>
                </a:solidFill>
                <a:latin typeface="Calibri"/>
                <a:ea typeface="Calibri"/>
                <a:cs typeface="Calibri"/>
                <a:sym typeface="Calibri"/>
              </a:rPr>
              <a:t>, x</a:t>
            </a:r>
            <a:r>
              <a:rPr b="1" baseline="-25000" i="1" lang="en-IN" sz="2000">
                <a:solidFill>
                  <a:schemeClr val="dk1"/>
                </a:solidFill>
                <a:latin typeface="Calibri"/>
                <a:ea typeface="Calibri"/>
                <a:cs typeface="Calibri"/>
                <a:sym typeface="Calibri"/>
              </a:rPr>
              <a:t>t </a:t>
            </a:r>
            <a:r>
              <a:rPr b="1" i="1" lang="en-IN" sz="2000">
                <a:solidFill>
                  <a:schemeClr val="dk1"/>
                </a:solidFill>
                <a:latin typeface="Calibri"/>
                <a:ea typeface="Calibri"/>
                <a:cs typeface="Calibri"/>
                <a:sym typeface="Calibri"/>
              </a:rPr>
              <a:t>]) </a:t>
            </a:r>
            <a:endParaRPr b="1" i="1"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i="1" lang="en-IN" sz="2000">
                <a:solidFill>
                  <a:schemeClr val="dk1"/>
                </a:solidFill>
                <a:latin typeface="Calibri"/>
                <a:ea typeface="Calibri"/>
                <a:cs typeface="Calibri"/>
                <a:sym typeface="Calibri"/>
              </a:rPr>
              <a:t>h’</a:t>
            </a:r>
            <a:r>
              <a:rPr b="1" baseline="-25000" i="1" lang="en-IN" sz="2000">
                <a:solidFill>
                  <a:schemeClr val="dk1"/>
                </a:solidFill>
                <a:latin typeface="Calibri"/>
                <a:ea typeface="Calibri"/>
                <a:cs typeface="Calibri"/>
                <a:sym typeface="Calibri"/>
              </a:rPr>
              <a:t>t</a:t>
            </a:r>
            <a:r>
              <a:rPr b="1" i="1" lang="en-IN" sz="2000">
                <a:solidFill>
                  <a:schemeClr val="dk1"/>
                </a:solidFill>
                <a:latin typeface="Calibri"/>
                <a:ea typeface="Calibri"/>
                <a:cs typeface="Calibri"/>
                <a:sym typeface="Calibri"/>
              </a:rPr>
              <a:t> = tanh (ω · [r</a:t>
            </a:r>
            <a:r>
              <a:rPr b="1" baseline="-25000" i="1" lang="en-IN" sz="2000">
                <a:solidFill>
                  <a:schemeClr val="dk1"/>
                </a:solidFill>
                <a:latin typeface="Calibri"/>
                <a:ea typeface="Calibri"/>
                <a:cs typeface="Calibri"/>
                <a:sym typeface="Calibri"/>
              </a:rPr>
              <a:t>t </a:t>
            </a:r>
            <a:r>
              <a:rPr b="1" i="1" lang="en-IN" sz="2000">
                <a:solidFill>
                  <a:schemeClr val="dk1"/>
                </a:solidFill>
                <a:latin typeface="Calibri"/>
                <a:ea typeface="Calibri"/>
                <a:cs typeface="Calibri"/>
                <a:sym typeface="Calibri"/>
              </a:rPr>
              <a:t>∗ h</a:t>
            </a:r>
            <a:r>
              <a:rPr b="1" baseline="-25000" i="1" lang="en-IN" sz="2000">
                <a:solidFill>
                  <a:schemeClr val="dk1"/>
                </a:solidFill>
                <a:latin typeface="Calibri"/>
                <a:ea typeface="Calibri"/>
                <a:cs typeface="Calibri"/>
                <a:sym typeface="Calibri"/>
              </a:rPr>
              <a:t>t−1 </a:t>
            </a:r>
            <a:r>
              <a:rPr b="1" i="1" lang="en-IN" sz="2000">
                <a:solidFill>
                  <a:schemeClr val="dk1"/>
                </a:solidFill>
                <a:latin typeface="Calibri"/>
                <a:ea typeface="Calibri"/>
                <a:cs typeface="Calibri"/>
                <a:sym typeface="Calibri"/>
              </a:rPr>
              <a:t>, x</a:t>
            </a:r>
            <a:r>
              <a:rPr b="1" baseline="-25000" i="1" lang="en-IN" sz="2000">
                <a:solidFill>
                  <a:schemeClr val="dk1"/>
                </a:solidFill>
                <a:latin typeface="Calibri"/>
                <a:ea typeface="Calibri"/>
                <a:cs typeface="Calibri"/>
                <a:sym typeface="Calibri"/>
              </a:rPr>
              <a:t>t </a:t>
            </a:r>
            <a:r>
              <a:rPr b="1" i="1" lang="en-IN" sz="2000">
                <a:solidFill>
                  <a:schemeClr val="dk1"/>
                </a:solidFill>
                <a:latin typeface="Calibri"/>
                <a:ea typeface="Calibri"/>
                <a:cs typeface="Calibri"/>
                <a:sym typeface="Calibri"/>
              </a:rPr>
              <a:t>])</a:t>
            </a:r>
            <a:endParaRPr b="1" i="1" sz="2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i="1" lang="en-IN" sz="2000">
                <a:solidFill>
                  <a:schemeClr val="dk1"/>
                </a:solidFill>
                <a:latin typeface="Calibri"/>
                <a:ea typeface="Calibri"/>
                <a:cs typeface="Calibri"/>
                <a:sym typeface="Calibri"/>
              </a:rPr>
              <a:t>h</a:t>
            </a:r>
            <a:r>
              <a:rPr b="1" baseline="-25000" i="1" lang="en-IN" sz="2000">
                <a:solidFill>
                  <a:schemeClr val="dk1"/>
                </a:solidFill>
                <a:latin typeface="Calibri"/>
                <a:ea typeface="Calibri"/>
                <a:cs typeface="Calibri"/>
                <a:sym typeface="Calibri"/>
              </a:rPr>
              <a:t>t</a:t>
            </a:r>
            <a:r>
              <a:rPr b="1" i="1" lang="en-IN" sz="2000">
                <a:solidFill>
                  <a:schemeClr val="dk1"/>
                </a:solidFill>
                <a:latin typeface="Calibri"/>
                <a:ea typeface="Calibri"/>
                <a:cs typeface="Calibri"/>
                <a:sym typeface="Calibri"/>
              </a:rPr>
              <a:t> = (1 − z</a:t>
            </a:r>
            <a:r>
              <a:rPr b="1" baseline="-25000" i="1" lang="en-IN" sz="2000">
                <a:solidFill>
                  <a:schemeClr val="dk1"/>
                </a:solidFill>
                <a:latin typeface="Calibri"/>
                <a:ea typeface="Calibri"/>
                <a:cs typeface="Calibri"/>
                <a:sym typeface="Calibri"/>
              </a:rPr>
              <a:t>t </a:t>
            </a:r>
            <a:r>
              <a:rPr b="1" i="1" lang="en-IN" sz="2000">
                <a:solidFill>
                  <a:schemeClr val="dk1"/>
                </a:solidFill>
                <a:latin typeface="Calibri"/>
                <a:ea typeface="Calibri"/>
                <a:cs typeface="Calibri"/>
                <a:sym typeface="Calibri"/>
              </a:rPr>
              <a:t>) ∗ h</a:t>
            </a:r>
            <a:r>
              <a:rPr b="1" baseline="-25000" i="1" lang="en-IN" sz="2000">
                <a:solidFill>
                  <a:schemeClr val="dk1"/>
                </a:solidFill>
                <a:latin typeface="Calibri"/>
                <a:ea typeface="Calibri"/>
                <a:cs typeface="Calibri"/>
                <a:sym typeface="Calibri"/>
              </a:rPr>
              <a:t>t−1</a:t>
            </a:r>
            <a:r>
              <a:rPr b="1" i="1" lang="en-IN" sz="2000">
                <a:solidFill>
                  <a:schemeClr val="dk1"/>
                </a:solidFill>
                <a:latin typeface="Calibri"/>
                <a:ea typeface="Calibri"/>
                <a:cs typeface="Calibri"/>
                <a:sym typeface="Calibri"/>
              </a:rPr>
              <a:t> + z</a:t>
            </a:r>
            <a:r>
              <a:rPr b="1" baseline="-25000" i="1" lang="en-IN" sz="2000">
                <a:solidFill>
                  <a:schemeClr val="dk1"/>
                </a:solidFill>
                <a:latin typeface="Calibri"/>
                <a:ea typeface="Calibri"/>
                <a:cs typeface="Calibri"/>
                <a:sym typeface="Calibri"/>
              </a:rPr>
              <a:t>t </a:t>
            </a:r>
            <a:r>
              <a:rPr b="1" i="1" lang="en-IN" sz="2000">
                <a:solidFill>
                  <a:schemeClr val="dk1"/>
                </a:solidFill>
                <a:latin typeface="Calibri"/>
                <a:ea typeface="Calibri"/>
                <a:cs typeface="Calibri"/>
                <a:sym typeface="Calibri"/>
              </a:rPr>
              <a:t>∗ h’t</a:t>
            </a:r>
            <a:endParaRPr b="1" i="1" sz="2000">
              <a:latin typeface="Calibri"/>
              <a:ea typeface="Calibri"/>
              <a:cs typeface="Calibri"/>
              <a:sym typeface="Calibri"/>
            </a:endParaRPr>
          </a:p>
        </p:txBody>
      </p:sp>
      <p:pic>
        <p:nvPicPr>
          <p:cNvPr id="688" name="Google Shape;688;p59"/>
          <p:cNvPicPr preferRelativeResize="0"/>
          <p:nvPr/>
        </p:nvPicPr>
        <p:blipFill>
          <a:blip r:embed="rId4">
            <a:alphaModFix/>
          </a:blip>
          <a:stretch>
            <a:fillRect/>
          </a:stretch>
        </p:blipFill>
        <p:spPr>
          <a:xfrm>
            <a:off x="2383400" y="2684087"/>
            <a:ext cx="4346550" cy="289091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2" name="Shape 692"/>
        <p:cNvGrpSpPr/>
        <p:nvPr/>
      </p:nvGrpSpPr>
      <p:grpSpPr>
        <a:xfrm>
          <a:off x="0" y="0"/>
          <a:ext cx="0" cy="0"/>
          <a:chOff x="0" y="0"/>
          <a:chExt cx="0" cy="0"/>
        </a:xfrm>
      </p:grpSpPr>
      <p:sp>
        <p:nvSpPr>
          <p:cNvPr id="693" name="Google Shape;693;p60"/>
          <p:cNvSpPr txBox="1"/>
          <p:nvPr>
            <p:ph type="title"/>
          </p:nvPr>
        </p:nvSpPr>
        <p:spPr>
          <a:xfrm>
            <a:off x="1924800" y="286600"/>
            <a:ext cx="92310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4800"/>
              <a:buFont typeface="Calibri"/>
              <a:buNone/>
            </a:pPr>
            <a:r>
              <a:rPr b="1" lang="en-IN">
                <a:solidFill>
                  <a:schemeClr val="dk1"/>
                </a:solidFill>
              </a:rPr>
              <a:t>  Attention</a:t>
            </a:r>
            <a:r>
              <a:rPr b="1" baseline="30000" lang="en-IN">
                <a:solidFill>
                  <a:schemeClr val="dk1"/>
                </a:solidFill>
              </a:rPr>
              <a:t>[3] </a:t>
            </a:r>
            <a:endParaRPr baseline="30000">
              <a:solidFill>
                <a:schemeClr val="dk1"/>
              </a:solidFill>
            </a:endParaRPr>
          </a:p>
        </p:txBody>
      </p:sp>
      <p:sp>
        <p:nvSpPr>
          <p:cNvPr id="694" name="Google Shape;694;p60"/>
          <p:cNvSpPr txBox="1"/>
          <p:nvPr>
            <p:ph idx="1" type="body"/>
          </p:nvPr>
        </p:nvSpPr>
        <p:spPr>
          <a:xfrm>
            <a:off x="2205375" y="1845725"/>
            <a:ext cx="6506100" cy="3402600"/>
          </a:xfrm>
          <a:prstGeom prst="rect">
            <a:avLst/>
          </a:prstGeom>
          <a:noFill/>
          <a:ln>
            <a:noFill/>
          </a:ln>
        </p:spPr>
        <p:txBody>
          <a:bodyPr anchorCtr="0" anchor="t" bIns="45700" lIns="0" spcFirstLastPara="1" rIns="0"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IN">
                <a:solidFill>
                  <a:schemeClr val="dk1"/>
                </a:solidFill>
              </a:rPr>
              <a:t>Attention</a:t>
            </a:r>
            <a:r>
              <a:rPr lang="en-IN">
                <a:solidFill>
                  <a:schemeClr val="dk1"/>
                </a:solidFill>
              </a:rPr>
              <a:t> is a technique that allows encoding information according to how each element is related to another.[3][5]</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355600" lvl="0" marL="457200" rtl="0" algn="l">
              <a:lnSpc>
                <a:spcPct val="115000"/>
              </a:lnSpc>
              <a:spcBef>
                <a:spcPts val="0"/>
              </a:spcBef>
              <a:spcAft>
                <a:spcPts val="0"/>
              </a:spcAft>
              <a:buClr>
                <a:schemeClr val="dk1"/>
              </a:buClr>
              <a:buSzPts val="2000"/>
              <a:buChar char="➔"/>
            </a:pPr>
            <a:r>
              <a:rPr b="1" lang="en-IN">
                <a:solidFill>
                  <a:schemeClr val="dk1"/>
                </a:solidFill>
              </a:rPr>
              <a:t>Self Attention </a:t>
            </a:r>
            <a:endParaRPr b="1">
              <a:solidFill>
                <a:schemeClr val="dk1"/>
              </a:solidFill>
            </a:endParaRPr>
          </a:p>
          <a:p>
            <a:pPr indent="0" lvl="0" marL="457200" rtl="0" algn="l">
              <a:lnSpc>
                <a:spcPct val="115000"/>
              </a:lnSpc>
              <a:spcBef>
                <a:spcPts val="0"/>
              </a:spcBef>
              <a:spcAft>
                <a:spcPts val="0"/>
              </a:spcAft>
              <a:buNone/>
            </a:pPr>
            <a:r>
              <a:rPr lang="en-IN">
                <a:solidFill>
                  <a:schemeClr val="dk1"/>
                </a:solidFill>
              </a:rPr>
              <a:t>The new information is generated using the words to find the relation between sentences and those words.</a:t>
            </a:r>
            <a:endParaRPr>
              <a:solidFill>
                <a:schemeClr val="dk1"/>
              </a:solidFill>
            </a:endParaRPr>
          </a:p>
          <a:p>
            <a:pPr indent="-355600" lvl="0" marL="457200" rtl="0" algn="l">
              <a:lnSpc>
                <a:spcPct val="115000"/>
              </a:lnSpc>
              <a:spcBef>
                <a:spcPts val="0"/>
              </a:spcBef>
              <a:spcAft>
                <a:spcPts val="0"/>
              </a:spcAft>
              <a:buClr>
                <a:schemeClr val="dk1"/>
              </a:buClr>
              <a:buSzPts val="2000"/>
              <a:buChar char="➔"/>
            </a:pPr>
            <a:r>
              <a:rPr b="1" lang="en-IN">
                <a:solidFill>
                  <a:schemeClr val="dk1"/>
                </a:solidFill>
              </a:rPr>
              <a:t>General Attention</a:t>
            </a:r>
            <a:endParaRPr b="1">
              <a:solidFill>
                <a:schemeClr val="dk1"/>
              </a:solidFill>
            </a:endParaRPr>
          </a:p>
          <a:p>
            <a:pPr indent="0" lvl="0" marL="457200" rtl="0" algn="l">
              <a:lnSpc>
                <a:spcPct val="115000"/>
              </a:lnSpc>
              <a:spcBef>
                <a:spcPts val="0"/>
              </a:spcBef>
              <a:spcAft>
                <a:spcPts val="0"/>
              </a:spcAft>
              <a:buNone/>
            </a:pPr>
            <a:r>
              <a:rPr lang="en-IN">
                <a:solidFill>
                  <a:schemeClr val="dk1"/>
                </a:solidFill>
              </a:rPr>
              <a:t>It allows the model to jointly attend to information from different representation subspaces at different positions.</a:t>
            </a:r>
            <a:endParaRPr>
              <a:solidFill>
                <a:schemeClr val="dk1"/>
              </a:solidFill>
            </a:endParaRPr>
          </a:p>
        </p:txBody>
      </p:sp>
      <p:pic>
        <p:nvPicPr>
          <p:cNvPr id="695" name="Google Shape;695;p60"/>
          <p:cNvPicPr preferRelativeResize="0"/>
          <p:nvPr/>
        </p:nvPicPr>
        <p:blipFill rotWithShape="1">
          <a:blip r:embed="rId3">
            <a:alphaModFix/>
          </a:blip>
          <a:srcRect b="0" l="0" r="0" t="0"/>
          <a:stretch/>
        </p:blipFill>
        <p:spPr>
          <a:xfrm>
            <a:off x="10614674" y="0"/>
            <a:ext cx="1577327" cy="1737360"/>
          </a:xfrm>
          <a:prstGeom prst="rect">
            <a:avLst/>
          </a:prstGeom>
          <a:noFill/>
          <a:ln>
            <a:noFill/>
          </a:ln>
        </p:spPr>
      </p:pic>
      <p:sp>
        <p:nvSpPr>
          <p:cNvPr id="696" name="Google Shape;696;p60"/>
          <p:cNvSpPr txBox="1"/>
          <p:nvPr>
            <p:ph idx="10" type="dt"/>
          </p:nvPr>
        </p:nvSpPr>
        <p:spPr>
          <a:xfrm>
            <a:off x="1992250" y="6459775"/>
            <a:ext cx="1786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chemeClr val="lt1"/>
                </a:solidFill>
              </a:rPr>
              <a:t>Saturday, 11 September 2021</a:t>
            </a:r>
            <a:endParaRPr/>
          </a:p>
        </p:txBody>
      </p:sp>
      <p:sp>
        <p:nvSpPr>
          <p:cNvPr id="697" name="Google Shape;697;p60"/>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IN">
                <a:solidFill>
                  <a:schemeClr val="lt1"/>
                </a:solidFill>
              </a:rPr>
              <a:t>AUTONOMOUS PRESENTATION CREATOR</a:t>
            </a:r>
            <a:endParaRPr/>
          </a:p>
        </p:txBody>
      </p:sp>
      <p:sp>
        <p:nvSpPr>
          <p:cNvPr id="698" name="Google Shape;698;p60"/>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699" name="Google Shape;699;p60"/>
          <p:cNvSpPr txBox="1"/>
          <p:nvPr/>
        </p:nvSpPr>
        <p:spPr>
          <a:xfrm>
            <a:off x="7477175" y="2063750"/>
            <a:ext cx="40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700" name="Google Shape;700;p60"/>
          <p:cNvSpPr txBox="1"/>
          <p:nvPr/>
        </p:nvSpPr>
        <p:spPr>
          <a:xfrm>
            <a:off x="1152000" y="4848200"/>
            <a:ext cx="575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701" name="Google Shape;701;p60"/>
          <p:cNvPicPr preferRelativeResize="0"/>
          <p:nvPr/>
        </p:nvPicPr>
        <p:blipFill>
          <a:blip r:embed="rId4">
            <a:alphaModFix/>
          </a:blip>
          <a:stretch>
            <a:fillRect/>
          </a:stretch>
        </p:blipFill>
        <p:spPr>
          <a:xfrm>
            <a:off x="8831350" y="2248025"/>
            <a:ext cx="2809875" cy="3000375"/>
          </a:xfrm>
          <a:prstGeom prst="rect">
            <a:avLst/>
          </a:prstGeom>
          <a:noFill/>
          <a:ln>
            <a:noFill/>
          </a:ln>
        </p:spPr>
      </p:pic>
      <p:sp>
        <p:nvSpPr>
          <p:cNvPr id="702" name="Google Shape;702;p60"/>
          <p:cNvSpPr/>
          <p:nvPr/>
        </p:nvSpPr>
        <p:spPr>
          <a:xfrm>
            <a:off x="0" y="0"/>
            <a:ext cx="1924800" cy="6858000"/>
          </a:xfrm>
          <a:prstGeom prst="rect">
            <a:avLst/>
          </a:prstGeom>
          <a:gradFill>
            <a:gsLst>
              <a:gs pos="0">
                <a:srgbClr val="BDB4BF"/>
              </a:gs>
              <a:gs pos="100000">
                <a:srgbClr val="797679"/>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703" name="Google Shape;703;p60"/>
          <p:cNvSpPr txBox="1"/>
          <p:nvPr/>
        </p:nvSpPr>
        <p:spPr>
          <a:xfrm>
            <a:off x="102125" y="896375"/>
            <a:ext cx="1509000" cy="11853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dk1"/>
              </a:buClr>
              <a:buSzPts val="2500"/>
              <a:buFont typeface="Calibri"/>
              <a:buChar char="●"/>
            </a:pPr>
            <a:r>
              <a:rPr b="1" lang="en-IN" sz="2500">
                <a:solidFill>
                  <a:schemeClr val="dk1"/>
                </a:solidFill>
                <a:latin typeface="Calibri"/>
                <a:ea typeface="Calibri"/>
                <a:cs typeface="Calibri"/>
                <a:sym typeface="Calibri"/>
              </a:rPr>
              <a:t>2017</a:t>
            </a:r>
            <a:r>
              <a:rPr b="1" baseline="30000" lang="en-IN" sz="2500">
                <a:solidFill>
                  <a:schemeClr val="dk1"/>
                </a:solidFill>
                <a:latin typeface="Calibri"/>
                <a:ea typeface="Calibri"/>
                <a:cs typeface="Calibri"/>
                <a:sym typeface="Calibri"/>
              </a:rPr>
              <a:t>[3]</a:t>
            </a:r>
            <a:endParaRPr b="1" baseline="30000" sz="2500">
              <a:solidFill>
                <a:schemeClr val="dk1"/>
              </a:solidFill>
              <a:latin typeface="Calibri"/>
              <a:ea typeface="Calibri"/>
              <a:cs typeface="Calibri"/>
              <a:sym typeface="Calibri"/>
            </a:endParaRPr>
          </a:p>
          <a:p>
            <a:pPr indent="0" lvl="0" marL="0" rtl="0" algn="l">
              <a:spcBef>
                <a:spcPts val="0"/>
              </a:spcBef>
              <a:spcAft>
                <a:spcPts val="0"/>
              </a:spcAft>
              <a:buNone/>
            </a:pPr>
            <a:r>
              <a:rPr b="1" lang="en-IN" sz="2500" u="sng">
                <a:solidFill>
                  <a:schemeClr val="dk1"/>
                </a:solidFill>
                <a:latin typeface="Calibri"/>
                <a:ea typeface="Calibri"/>
                <a:cs typeface="Calibri"/>
                <a:sym typeface="Calibri"/>
              </a:rPr>
              <a:t>Datasets:</a:t>
            </a:r>
            <a:endParaRPr b="1" sz="2500" u="sng">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AutoNum type="arabicPeriod"/>
            </a:pPr>
            <a:r>
              <a:rPr lang="en-IN" sz="1500">
                <a:solidFill>
                  <a:schemeClr val="dk1"/>
                </a:solidFill>
                <a:latin typeface="Calibri"/>
                <a:ea typeface="Calibri"/>
                <a:cs typeface="Calibri"/>
                <a:sym typeface="Calibri"/>
              </a:rPr>
              <a:t>WMT 2014</a:t>
            </a:r>
            <a:endParaRPr>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8" name="Shape 708"/>
        <p:cNvGrpSpPr/>
        <p:nvPr/>
      </p:nvGrpSpPr>
      <p:grpSpPr>
        <a:xfrm>
          <a:off x="0" y="0"/>
          <a:ext cx="0" cy="0"/>
          <a:chOff x="0" y="0"/>
          <a:chExt cx="0" cy="0"/>
        </a:xfrm>
      </p:grpSpPr>
      <p:sp>
        <p:nvSpPr>
          <p:cNvPr id="709" name="Google Shape;709;p61"/>
          <p:cNvSpPr txBox="1"/>
          <p:nvPr>
            <p:ph type="title"/>
          </p:nvPr>
        </p:nvSpPr>
        <p:spPr>
          <a:xfrm>
            <a:off x="1097280" y="286603"/>
            <a:ext cx="10058400" cy="14508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N"/>
              <a:t>Wikipedia Copyright Clarification</a:t>
            </a:r>
            <a:endParaRPr/>
          </a:p>
        </p:txBody>
      </p:sp>
      <p:pic>
        <p:nvPicPr>
          <p:cNvPr id="710" name="Google Shape;710;p61"/>
          <p:cNvPicPr preferRelativeResize="0"/>
          <p:nvPr/>
        </p:nvPicPr>
        <p:blipFill rotWithShape="1">
          <a:blip r:embed="rId3">
            <a:alphaModFix/>
          </a:blip>
          <a:srcRect b="16352" l="0" r="0" t="0"/>
          <a:stretch/>
        </p:blipFill>
        <p:spPr>
          <a:xfrm>
            <a:off x="0" y="2264575"/>
            <a:ext cx="12192000" cy="2328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4800"/>
              <a:buFont typeface="Calibri"/>
              <a:buNone/>
            </a:pPr>
            <a:r>
              <a:rPr b="1" lang="en-IN">
                <a:solidFill>
                  <a:schemeClr val="dk1"/>
                </a:solidFill>
              </a:rPr>
              <a:t>Timeline for the Project Completion</a:t>
            </a:r>
            <a:r>
              <a:rPr b="1" lang="en-IN">
                <a:solidFill>
                  <a:schemeClr val="dk1"/>
                </a:solidFill>
              </a:rPr>
              <a:t> </a:t>
            </a:r>
            <a:endParaRPr/>
          </a:p>
        </p:txBody>
      </p:sp>
      <p:pic>
        <p:nvPicPr>
          <p:cNvPr id="188" name="Google Shape;188;p17"/>
          <p:cNvPicPr preferRelativeResize="0"/>
          <p:nvPr/>
        </p:nvPicPr>
        <p:blipFill rotWithShape="1">
          <a:blip r:embed="rId3">
            <a:alphaModFix/>
          </a:blip>
          <a:srcRect b="0" l="0" r="0" t="0"/>
          <a:stretch/>
        </p:blipFill>
        <p:spPr>
          <a:xfrm>
            <a:off x="10614674" y="0"/>
            <a:ext cx="1577327" cy="1737360"/>
          </a:xfrm>
          <a:prstGeom prst="rect">
            <a:avLst/>
          </a:prstGeom>
          <a:noFill/>
          <a:ln>
            <a:noFill/>
          </a:ln>
        </p:spPr>
      </p:pic>
      <p:sp>
        <p:nvSpPr>
          <p:cNvPr id="189" name="Google Shape;189;p17"/>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chemeClr val="lt1"/>
                </a:solidFill>
              </a:rPr>
              <a:t>6th April</a:t>
            </a:r>
            <a:endParaRPr/>
          </a:p>
        </p:txBody>
      </p:sp>
      <p:sp>
        <p:nvSpPr>
          <p:cNvPr id="190" name="Google Shape;190;p17"/>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IN">
                <a:solidFill>
                  <a:schemeClr val="lt1"/>
                </a:solidFill>
              </a:rPr>
              <a:t>AUTONOMOUS PRESENTATION CREATOR</a:t>
            </a:r>
            <a:endParaRPr/>
          </a:p>
        </p:txBody>
      </p:sp>
      <p:sp>
        <p:nvSpPr>
          <p:cNvPr id="191" name="Google Shape;191;p17"/>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92" name="Google Shape;192;p17"/>
          <p:cNvSpPr/>
          <p:nvPr/>
        </p:nvSpPr>
        <p:spPr>
          <a:xfrm>
            <a:off x="10388907" y="3584608"/>
            <a:ext cx="1053600" cy="519600"/>
          </a:xfrm>
          <a:prstGeom prst="homePlate">
            <a:avLst>
              <a:gd fmla="val 32030" name="adj"/>
            </a:avLst>
          </a:prstGeom>
          <a:solidFill>
            <a:srgbClr val="5AA5DA"/>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rtl="0" algn="ctr">
              <a:spcBef>
                <a:spcPts val="0"/>
              </a:spcBef>
              <a:spcAft>
                <a:spcPts val="0"/>
              </a:spcAft>
              <a:buNone/>
            </a:pPr>
            <a:r>
              <a:rPr lang="en-IN" sz="1000">
                <a:solidFill>
                  <a:srgbClr val="FFFFFF"/>
                </a:solidFill>
                <a:latin typeface="Barlow Light"/>
                <a:ea typeface="Barlow Light"/>
                <a:cs typeface="Barlow Light"/>
                <a:sym typeface="Barlow Light"/>
              </a:rPr>
              <a:t>Jun-22</a:t>
            </a:r>
            <a:endParaRPr sz="1000">
              <a:solidFill>
                <a:srgbClr val="FFFFFF"/>
              </a:solidFill>
              <a:latin typeface="Barlow Light"/>
              <a:ea typeface="Barlow Light"/>
              <a:cs typeface="Barlow Light"/>
              <a:sym typeface="Barlow Light"/>
            </a:endParaRPr>
          </a:p>
        </p:txBody>
      </p:sp>
      <p:sp>
        <p:nvSpPr>
          <p:cNvPr id="193" name="Google Shape;193;p17"/>
          <p:cNvSpPr/>
          <p:nvPr/>
        </p:nvSpPr>
        <p:spPr>
          <a:xfrm>
            <a:off x="9543738" y="3584608"/>
            <a:ext cx="1053600" cy="519600"/>
          </a:xfrm>
          <a:prstGeom prst="homePlate">
            <a:avLst>
              <a:gd fmla="val 32030" name="adj"/>
            </a:avLst>
          </a:prstGeom>
          <a:solidFill>
            <a:srgbClr val="5AA5DA"/>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rtl="0" algn="ctr">
              <a:spcBef>
                <a:spcPts val="0"/>
              </a:spcBef>
              <a:spcAft>
                <a:spcPts val="0"/>
              </a:spcAft>
              <a:buNone/>
            </a:pPr>
            <a:r>
              <a:rPr lang="en-IN" sz="1000">
                <a:solidFill>
                  <a:srgbClr val="FFFFFF"/>
                </a:solidFill>
                <a:latin typeface="Barlow Light"/>
                <a:ea typeface="Barlow Light"/>
                <a:cs typeface="Barlow Light"/>
                <a:sym typeface="Barlow Light"/>
              </a:rPr>
              <a:t>May-22</a:t>
            </a:r>
            <a:endParaRPr sz="1000">
              <a:solidFill>
                <a:srgbClr val="FFFFFF"/>
              </a:solidFill>
              <a:latin typeface="Barlow Light"/>
              <a:ea typeface="Barlow Light"/>
              <a:cs typeface="Barlow Light"/>
              <a:sym typeface="Barlow Light"/>
            </a:endParaRPr>
          </a:p>
        </p:txBody>
      </p:sp>
      <p:sp>
        <p:nvSpPr>
          <p:cNvPr id="194" name="Google Shape;194;p17"/>
          <p:cNvSpPr/>
          <p:nvPr/>
        </p:nvSpPr>
        <p:spPr>
          <a:xfrm>
            <a:off x="8698568" y="3584608"/>
            <a:ext cx="1053600" cy="519600"/>
          </a:xfrm>
          <a:prstGeom prst="homePlate">
            <a:avLst>
              <a:gd fmla="val 32030" name="adj"/>
            </a:avLst>
          </a:prstGeom>
          <a:solidFill>
            <a:srgbClr val="5AA5DA"/>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ctr">
              <a:lnSpc>
                <a:spcPct val="100000"/>
              </a:lnSpc>
              <a:spcBef>
                <a:spcPts val="0"/>
              </a:spcBef>
              <a:spcAft>
                <a:spcPts val="0"/>
              </a:spcAft>
              <a:buNone/>
            </a:pPr>
            <a:r>
              <a:rPr lang="en-IN" sz="1000">
                <a:solidFill>
                  <a:srgbClr val="FFFFFF"/>
                </a:solidFill>
                <a:latin typeface="Barlow Light"/>
                <a:ea typeface="Barlow Light"/>
                <a:cs typeface="Barlow Light"/>
                <a:sym typeface="Barlow Light"/>
              </a:rPr>
              <a:t>April-22</a:t>
            </a:r>
            <a:endParaRPr sz="1000">
              <a:solidFill>
                <a:srgbClr val="FFFFFF"/>
              </a:solidFill>
              <a:latin typeface="Barlow Light"/>
              <a:ea typeface="Barlow Light"/>
              <a:cs typeface="Barlow Light"/>
              <a:sym typeface="Barlow Light"/>
            </a:endParaRPr>
          </a:p>
        </p:txBody>
      </p:sp>
      <p:sp>
        <p:nvSpPr>
          <p:cNvPr id="195" name="Google Shape;195;p17"/>
          <p:cNvSpPr/>
          <p:nvPr/>
        </p:nvSpPr>
        <p:spPr>
          <a:xfrm>
            <a:off x="7853399" y="3584608"/>
            <a:ext cx="1053600" cy="519600"/>
          </a:xfrm>
          <a:prstGeom prst="homePlate">
            <a:avLst>
              <a:gd fmla="val 32030" name="adj"/>
            </a:avLst>
          </a:prstGeom>
          <a:solidFill>
            <a:srgbClr val="C06EE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rtl="0" algn="ctr">
              <a:spcBef>
                <a:spcPts val="0"/>
              </a:spcBef>
              <a:spcAft>
                <a:spcPts val="0"/>
              </a:spcAft>
              <a:buNone/>
            </a:pPr>
            <a:r>
              <a:rPr lang="en-IN" sz="1000">
                <a:solidFill>
                  <a:srgbClr val="FFFFFF"/>
                </a:solidFill>
                <a:latin typeface="Barlow Light"/>
                <a:ea typeface="Barlow Light"/>
                <a:cs typeface="Barlow Light"/>
                <a:sym typeface="Barlow Light"/>
              </a:rPr>
              <a:t>Mar-22</a:t>
            </a:r>
            <a:endParaRPr sz="1000">
              <a:solidFill>
                <a:srgbClr val="FFFFFF"/>
              </a:solidFill>
              <a:latin typeface="Barlow Light"/>
              <a:ea typeface="Barlow Light"/>
              <a:cs typeface="Barlow Light"/>
              <a:sym typeface="Barlow Light"/>
            </a:endParaRPr>
          </a:p>
        </p:txBody>
      </p:sp>
      <p:sp>
        <p:nvSpPr>
          <p:cNvPr id="196" name="Google Shape;196;p17"/>
          <p:cNvSpPr/>
          <p:nvPr/>
        </p:nvSpPr>
        <p:spPr>
          <a:xfrm>
            <a:off x="7008230" y="3584608"/>
            <a:ext cx="1053600" cy="519600"/>
          </a:xfrm>
          <a:prstGeom prst="homePlate">
            <a:avLst>
              <a:gd fmla="val 32030" name="adj"/>
            </a:avLst>
          </a:prstGeom>
          <a:solidFill>
            <a:srgbClr val="C06EE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rtl="0" algn="ctr">
              <a:spcBef>
                <a:spcPts val="0"/>
              </a:spcBef>
              <a:spcAft>
                <a:spcPts val="0"/>
              </a:spcAft>
              <a:buNone/>
            </a:pPr>
            <a:r>
              <a:rPr lang="en-IN" sz="1000">
                <a:solidFill>
                  <a:srgbClr val="FFFFFF"/>
                </a:solidFill>
                <a:latin typeface="Barlow Light"/>
                <a:ea typeface="Barlow Light"/>
                <a:cs typeface="Barlow Light"/>
                <a:sym typeface="Barlow Light"/>
              </a:rPr>
              <a:t>Feb-22</a:t>
            </a:r>
            <a:endParaRPr sz="1000">
              <a:solidFill>
                <a:srgbClr val="FFFFFF"/>
              </a:solidFill>
              <a:latin typeface="Barlow Light"/>
              <a:ea typeface="Barlow Light"/>
              <a:cs typeface="Barlow Light"/>
              <a:sym typeface="Barlow Light"/>
            </a:endParaRPr>
          </a:p>
        </p:txBody>
      </p:sp>
      <p:sp>
        <p:nvSpPr>
          <p:cNvPr id="197" name="Google Shape;197;p17"/>
          <p:cNvSpPr/>
          <p:nvPr/>
        </p:nvSpPr>
        <p:spPr>
          <a:xfrm>
            <a:off x="6163061" y="3584608"/>
            <a:ext cx="1053600" cy="519600"/>
          </a:xfrm>
          <a:prstGeom prst="homePlate">
            <a:avLst>
              <a:gd fmla="val 32030" name="adj"/>
            </a:avLst>
          </a:prstGeom>
          <a:solidFill>
            <a:srgbClr val="C06EE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ctr">
              <a:lnSpc>
                <a:spcPct val="100000"/>
              </a:lnSpc>
              <a:spcBef>
                <a:spcPts val="0"/>
              </a:spcBef>
              <a:spcAft>
                <a:spcPts val="0"/>
              </a:spcAft>
              <a:buNone/>
            </a:pPr>
            <a:r>
              <a:rPr lang="en-IN" sz="1000">
                <a:solidFill>
                  <a:srgbClr val="FFFFFF"/>
                </a:solidFill>
                <a:latin typeface="Barlow Light"/>
                <a:ea typeface="Barlow Light"/>
                <a:cs typeface="Barlow Light"/>
                <a:sym typeface="Barlow Light"/>
              </a:rPr>
              <a:t>Jan-22</a:t>
            </a:r>
            <a:endParaRPr sz="1000">
              <a:solidFill>
                <a:srgbClr val="FFFFFF"/>
              </a:solidFill>
              <a:latin typeface="Barlow Light"/>
              <a:ea typeface="Barlow Light"/>
              <a:cs typeface="Barlow Light"/>
              <a:sym typeface="Barlow Light"/>
            </a:endParaRPr>
          </a:p>
        </p:txBody>
      </p:sp>
      <p:sp>
        <p:nvSpPr>
          <p:cNvPr id="198" name="Google Shape;198;p17"/>
          <p:cNvSpPr/>
          <p:nvPr/>
        </p:nvSpPr>
        <p:spPr>
          <a:xfrm>
            <a:off x="5317891" y="3584608"/>
            <a:ext cx="1053600" cy="519600"/>
          </a:xfrm>
          <a:prstGeom prst="homePlate">
            <a:avLst>
              <a:gd fmla="val 32030" name="adj"/>
            </a:avLst>
          </a:prstGeom>
          <a:solidFill>
            <a:srgbClr val="FF409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rtl="0" algn="ctr">
              <a:spcBef>
                <a:spcPts val="0"/>
              </a:spcBef>
              <a:spcAft>
                <a:spcPts val="0"/>
              </a:spcAft>
              <a:buNone/>
            </a:pPr>
            <a:r>
              <a:rPr lang="en-IN" sz="1000">
                <a:solidFill>
                  <a:srgbClr val="FFFFFF"/>
                </a:solidFill>
                <a:latin typeface="Barlow Light"/>
                <a:ea typeface="Barlow Light"/>
                <a:cs typeface="Barlow Light"/>
                <a:sym typeface="Barlow Light"/>
              </a:rPr>
              <a:t>Dec-21</a:t>
            </a:r>
            <a:endParaRPr sz="1000">
              <a:solidFill>
                <a:srgbClr val="FFFFFF"/>
              </a:solidFill>
              <a:latin typeface="Barlow Light"/>
              <a:ea typeface="Barlow Light"/>
              <a:cs typeface="Barlow Light"/>
              <a:sym typeface="Barlow Light"/>
            </a:endParaRPr>
          </a:p>
        </p:txBody>
      </p:sp>
      <p:sp>
        <p:nvSpPr>
          <p:cNvPr id="199" name="Google Shape;199;p17"/>
          <p:cNvSpPr/>
          <p:nvPr/>
        </p:nvSpPr>
        <p:spPr>
          <a:xfrm>
            <a:off x="4472722" y="3584608"/>
            <a:ext cx="1053600" cy="519600"/>
          </a:xfrm>
          <a:prstGeom prst="homePlate">
            <a:avLst>
              <a:gd fmla="val 32030" name="adj"/>
            </a:avLst>
          </a:prstGeom>
          <a:solidFill>
            <a:srgbClr val="FF409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rtl="0" algn="ctr">
              <a:spcBef>
                <a:spcPts val="0"/>
              </a:spcBef>
              <a:spcAft>
                <a:spcPts val="0"/>
              </a:spcAft>
              <a:buNone/>
            </a:pPr>
            <a:r>
              <a:rPr lang="en-IN" sz="1000">
                <a:solidFill>
                  <a:srgbClr val="FFFFFF"/>
                </a:solidFill>
                <a:latin typeface="Barlow Light"/>
                <a:ea typeface="Barlow Light"/>
                <a:cs typeface="Barlow Light"/>
                <a:sym typeface="Barlow Light"/>
              </a:rPr>
              <a:t>Nov-21</a:t>
            </a:r>
            <a:endParaRPr sz="1000">
              <a:solidFill>
                <a:srgbClr val="FFFFFF"/>
              </a:solidFill>
              <a:latin typeface="Barlow Light"/>
              <a:ea typeface="Barlow Light"/>
              <a:cs typeface="Barlow Light"/>
              <a:sym typeface="Barlow Light"/>
            </a:endParaRPr>
          </a:p>
        </p:txBody>
      </p:sp>
      <p:sp>
        <p:nvSpPr>
          <p:cNvPr id="200" name="Google Shape;200;p17"/>
          <p:cNvSpPr/>
          <p:nvPr/>
        </p:nvSpPr>
        <p:spPr>
          <a:xfrm>
            <a:off x="3627553" y="3584608"/>
            <a:ext cx="1053600" cy="519600"/>
          </a:xfrm>
          <a:prstGeom prst="homePlate">
            <a:avLst>
              <a:gd fmla="val 32030" name="adj"/>
            </a:avLst>
          </a:prstGeom>
          <a:solidFill>
            <a:srgbClr val="FF409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rtl="0" algn="ctr">
              <a:spcBef>
                <a:spcPts val="0"/>
              </a:spcBef>
              <a:spcAft>
                <a:spcPts val="0"/>
              </a:spcAft>
              <a:buNone/>
            </a:pPr>
            <a:r>
              <a:rPr lang="en-IN" sz="1000">
                <a:solidFill>
                  <a:srgbClr val="FFFFFF"/>
                </a:solidFill>
                <a:latin typeface="Barlow Light"/>
                <a:ea typeface="Barlow Light"/>
                <a:cs typeface="Barlow Light"/>
                <a:sym typeface="Barlow Light"/>
              </a:rPr>
              <a:t>Oct-21</a:t>
            </a:r>
            <a:endParaRPr sz="1000">
              <a:solidFill>
                <a:srgbClr val="FFFFFF"/>
              </a:solidFill>
              <a:latin typeface="Barlow Light"/>
              <a:ea typeface="Barlow Light"/>
              <a:cs typeface="Barlow Light"/>
              <a:sym typeface="Barlow Light"/>
            </a:endParaRPr>
          </a:p>
        </p:txBody>
      </p:sp>
      <p:sp>
        <p:nvSpPr>
          <p:cNvPr id="201" name="Google Shape;201;p17"/>
          <p:cNvSpPr/>
          <p:nvPr/>
        </p:nvSpPr>
        <p:spPr>
          <a:xfrm>
            <a:off x="2782384" y="3584608"/>
            <a:ext cx="1053600" cy="519600"/>
          </a:xfrm>
          <a:prstGeom prst="homePlate">
            <a:avLst>
              <a:gd fmla="val 32030" name="adj"/>
            </a:avLst>
          </a:prstGeom>
          <a:solidFill>
            <a:srgbClr val="FF9E4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rtl="0" algn="ctr">
              <a:spcBef>
                <a:spcPts val="0"/>
              </a:spcBef>
              <a:spcAft>
                <a:spcPts val="0"/>
              </a:spcAft>
              <a:buNone/>
            </a:pPr>
            <a:r>
              <a:rPr lang="en-IN" sz="1000">
                <a:solidFill>
                  <a:srgbClr val="FFFFFF"/>
                </a:solidFill>
                <a:latin typeface="Barlow Light"/>
                <a:ea typeface="Barlow Light"/>
                <a:cs typeface="Barlow Light"/>
                <a:sym typeface="Barlow Light"/>
              </a:rPr>
              <a:t>Sept-21</a:t>
            </a:r>
            <a:endParaRPr sz="1000">
              <a:solidFill>
                <a:srgbClr val="FFFFFF"/>
              </a:solidFill>
              <a:latin typeface="Barlow Light"/>
              <a:ea typeface="Barlow Light"/>
              <a:cs typeface="Barlow Light"/>
              <a:sym typeface="Barlow Light"/>
            </a:endParaRPr>
          </a:p>
        </p:txBody>
      </p:sp>
      <p:sp>
        <p:nvSpPr>
          <p:cNvPr id="202" name="Google Shape;202;p17"/>
          <p:cNvSpPr/>
          <p:nvPr/>
        </p:nvSpPr>
        <p:spPr>
          <a:xfrm>
            <a:off x="1937215" y="3584608"/>
            <a:ext cx="1053600" cy="519600"/>
          </a:xfrm>
          <a:prstGeom prst="homePlate">
            <a:avLst>
              <a:gd fmla="val 32030" name="adj"/>
            </a:avLst>
          </a:prstGeom>
          <a:solidFill>
            <a:srgbClr val="FF9E4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rtl="0" algn="ctr">
              <a:spcBef>
                <a:spcPts val="0"/>
              </a:spcBef>
              <a:spcAft>
                <a:spcPts val="0"/>
              </a:spcAft>
              <a:buNone/>
            </a:pPr>
            <a:r>
              <a:rPr lang="en-IN" sz="1000">
                <a:solidFill>
                  <a:srgbClr val="FFFFFF"/>
                </a:solidFill>
                <a:latin typeface="Barlow Light"/>
                <a:ea typeface="Barlow Light"/>
                <a:cs typeface="Barlow Light"/>
                <a:sym typeface="Barlow Light"/>
              </a:rPr>
              <a:t>Aug-21</a:t>
            </a:r>
            <a:endParaRPr sz="1000">
              <a:solidFill>
                <a:srgbClr val="FFFFFF"/>
              </a:solidFill>
              <a:latin typeface="Barlow Light"/>
              <a:ea typeface="Barlow Light"/>
              <a:cs typeface="Barlow Light"/>
              <a:sym typeface="Barlow Light"/>
            </a:endParaRPr>
          </a:p>
        </p:txBody>
      </p:sp>
      <p:sp>
        <p:nvSpPr>
          <p:cNvPr id="203" name="Google Shape;203;p17"/>
          <p:cNvSpPr/>
          <p:nvPr/>
        </p:nvSpPr>
        <p:spPr>
          <a:xfrm>
            <a:off x="1092045" y="3584608"/>
            <a:ext cx="1053600" cy="519600"/>
          </a:xfrm>
          <a:prstGeom prst="homePlate">
            <a:avLst>
              <a:gd fmla="val 32030" name="adj"/>
            </a:avLst>
          </a:prstGeom>
          <a:solidFill>
            <a:srgbClr val="FF9E4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ctr">
              <a:lnSpc>
                <a:spcPct val="100000"/>
              </a:lnSpc>
              <a:spcBef>
                <a:spcPts val="0"/>
              </a:spcBef>
              <a:spcAft>
                <a:spcPts val="0"/>
              </a:spcAft>
              <a:buNone/>
            </a:pPr>
            <a:r>
              <a:rPr lang="en-IN" sz="1000">
                <a:solidFill>
                  <a:srgbClr val="FFFFFF"/>
                </a:solidFill>
                <a:latin typeface="Barlow Light"/>
                <a:ea typeface="Barlow Light"/>
                <a:cs typeface="Barlow Light"/>
                <a:sym typeface="Barlow Light"/>
              </a:rPr>
              <a:t>July-21</a:t>
            </a:r>
            <a:endParaRPr sz="1000">
              <a:solidFill>
                <a:srgbClr val="FFFFFF"/>
              </a:solidFill>
              <a:latin typeface="Barlow Light"/>
              <a:ea typeface="Barlow Light"/>
              <a:cs typeface="Barlow Light"/>
              <a:sym typeface="Barlow Light"/>
            </a:endParaRPr>
          </a:p>
        </p:txBody>
      </p:sp>
      <p:sp>
        <p:nvSpPr>
          <p:cNvPr id="204" name="Google Shape;204;p17"/>
          <p:cNvSpPr/>
          <p:nvPr/>
        </p:nvSpPr>
        <p:spPr>
          <a:xfrm>
            <a:off x="484775" y="3584608"/>
            <a:ext cx="815400" cy="519600"/>
          </a:xfrm>
          <a:prstGeom prst="homePlate">
            <a:avLst>
              <a:gd fmla="val 32030" name="adj"/>
            </a:avLst>
          </a:prstGeom>
          <a:gradFill>
            <a:gsLst>
              <a:gs pos="0">
                <a:srgbClr val="0E0918"/>
              </a:gs>
              <a:gs pos="100000">
                <a:srgbClr val="572D7E"/>
              </a:gs>
            </a:gsLst>
            <a:lin ang="2700006" scaled="0"/>
          </a:gradFill>
          <a:ln>
            <a:noFill/>
          </a:ln>
          <a:effectLst>
            <a:outerShdw blurRad="28575" rotWithShape="0" algn="bl" dist="9525">
              <a:srgbClr val="00000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FFFFFF"/>
              </a:solidFill>
            </a:endParaRPr>
          </a:p>
        </p:txBody>
      </p:sp>
      <p:cxnSp>
        <p:nvCxnSpPr>
          <p:cNvPr id="205" name="Google Shape;205;p17"/>
          <p:cNvCxnSpPr/>
          <p:nvPr/>
        </p:nvCxnSpPr>
        <p:spPr>
          <a:xfrm rot="10800000">
            <a:off x="1469301" y="2958565"/>
            <a:ext cx="0" cy="658500"/>
          </a:xfrm>
          <a:prstGeom prst="straightConnector1">
            <a:avLst/>
          </a:prstGeom>
          <a:noFill/>
          <a:ln cap="flat" cmpd="sng" w="9525">
            <a:solidFill>
              <a:srgbClr val="8870A0"/>
            </a:solidFill>
            <a:prstDash val="solid"/>
            <a:round/>
            <a:headEnd len="med" w="med" type="oval"/>
            <a:tailEnd len="med" w="med" type="oval"/>
          </a:ln>
        </p:spPr>
      </p:cxnSp>
      <p:sp>
        <p:nvSpPr>
          <p:cNvPr id="206" name="Google Shape;206;p17"/>
          <p:cNvSpPr txBox="1"/>
          <p:nvPr/>
        </p:nvSpPr>
        <p:spPr>
          <a:xfrm>
            <a:off x="1092042" y="2221697"/>
            <a:ext cx="1564500" cy="7044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IN">
                <a:solidFill>
                  <a:schemeClr val="dk1"/>
                </a:solidFill>
                <a:latin typeface="Calibri"/>
                <a:ea typeface="Calibri"/>
                <a:cs typeface="Calibri"/>
                <a:sym typeface="Calibri"/>
              </a:rPr>
              <a:t>Selecting problem statement</a:t>
            </a:r>
            <a:endParaRPr sz="1200">
              <a:solidFill>
                <a:schemeClr val="dk1"/>
              </a:solidFill>
            </a:endParaRPr>
          </a:p>
        </p:txBody>
      </p:sp>
      <p:cxnSp>
        <p:nvCxnSpPr>
          <p:cNvPr id="207" name="Google Shape;207;p17"/>
          <p:cNvCxnSpPr/>
          <p:nvPr/>
        </p:nvCxnSpPr>
        <p:spPr>
          <a:xfrm rot="10800000">
            <a:off x="3161005" y="2958565"/>
            <a:ext cx="0" cy="658500"/>
          </a:xfrm>
          <a:prstGeom prst="straightConnector1">
            <a:avLst/>
          </a:prstGeom>
          <a:noFill/>
          <a:ln cap="flat" cmpd="sng" w="9525">
            <a:solidFill>
              <a:srgbClr val="8870A0"/>
            </a:solidFill>
            <a:prstDash val="solid"/>
            <a:round/>
            <a:headEnd len="med" w="med" type="oval"/>
            <a:tailEnd len="med" w="med" type="oval"/>
          </a:ln>
        </p:spPr>
      </p:cxnSp>
      <p:sp>
        <p:nvSpPr>
          <p:cNvPr id="208" name="Google Shape;208;p17"/>
          <p:cNvSpPr txBox="1"/>
          <p:nvPr/>
        </p:nvSpPr>
        <p:spPr>
          <a:xfrm>
            <a:off x="2819710" y="2226506"/>
            <a:ext cx="1564500" cy="704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IN" sz="1200">
                <a:solidFill>
                  <a:schemeClr val="dk1"/>
                </a:solidFill>
              </a:rPr>
              <a:t>Implementing Web Scraping</a:t>
            </a:r>
            <a:endParaRPr sz="1200">
              <a:solidFill>
                <a:schemeClr val="dk1"/>
              </a:solidFill>
            </a:endParaRPr>
          </a:p>
        </p:txBody>
      </p:sp>
      <p:cxnSp>
        <p:nvCxnSpPr>
          <p:cNvPr id="209" name="Google Shape;209;p17"/>
          <p:cNvCxnSpPr/>
          <p:nvPr/>
        </p:nvCxnSpPr>
        <p:spPr>
          <a:xfrm rot="10800000">
            <a:off x="4852709" y="2958565"/>
            <a:ext cx="0" cy="658500"/>
          </a:xfrm>
          <a:prstGeom prst="straightConnector1">
            <a:avLst/>
          </a:prstGeom>
          <a:noFill/>
          <a:ln cap="flat" cmpd="sng" w="9525">
            <a:solidFill>
              <a:srgbClr val="8870A0"/>
            </a:solidFill>
            <a:prstDash val="solid"/>
            <a:round/>
            <a:headEnd len="med" w="med" type="oval"/>
            <a:tailEnd len="med" w="med" type="oval"/>
          </a:ln>
        </p:spPr>
      </p:cxnSp>
      <p:sp>
        <p:nvSpPr>
          <p:cNvPr id="210" name="Google Shape;210;p17"/>
          <p:cNvSpPr txBox="1"/>
          <p:nvPr/>
        </p:nvSpPr>
        <p:spPr>
          <a:xfrm>
            <a:off x="4707887" y="2226225"/>
            <a:ext cx="1564500" cy="704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IN" sz="1200">
                <a:solidFill>
                  <a:schemeClr val="dk1"/>
                </a:solidFill>
              </a:rPr>
              <a:t>Text summarisation using few other models like MASS, Pegasus, BART-RXF</a:t>
            </a:r>
            <a:endParaRPr sz="1200">
              <a:solidFill>
                <a:schemeClr val="dk1"/>
              </a:solidFill>
            </a:endParaRPr>
          </a:p>
        </p:txBody>
      </p:sp>
      <p:cxnSp>
        <p:nvCxnSpPr>
          <p:cNvPr id="211" name="Google Shape;211;p17"/>
          <p:cNvCxnSpPr/>
          <p:nvPr/>
        </p:nvCxnSpPr>
        <p:spPr>
          <a:xfrm rot="10800000">
            <a:off x="6544414" y="2958565"/>
            <a:ext cx="0" cy="658500"/>
          </a:xfrm>
          <a:prstGeom prst="straightConnector1">
            <a:avLst/>
          </a:prstGeom>
          <a:noFill/>
          <a:ln cap="flat" cmpd="sng" w="9525">
            <a:solidFill>
              <a:srgbClr val="8870A0"/>
            </a:solidFill>
            <a:prstDash val="solid"/>
            <a:round/>
            <a:headEnd len="med" w="med" type="oval"/>
            <a:tailEnd len="med" w="med" type="oval"/>
          </a:ln>
        </p:spPr>
      </p:cxnSp>
      <p:sp>
        <p:nvSpPr>
          <p:cNvPr id="212" name="Google Shape;212;p17"/>
          <p:cNvSpPr txBox="1"/>
          <p:nvPr/>
        </p:nvSpPr>
        <p:spPr>
          <a:xfrm>
            <a:off x="6363817" y="2226225"/>
            <a:ext cx="1564500" cy="704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IN" sz="1200">
                <a:solidFill>
                  <a:schemeClr val="dk1"/>
                </a:solidFill>
              </a:rPr>
              <a:t>Exploring and analysing SOTA models for image relevancy.</a:t>
            </a:r>
            <a:endParaRPr sz="1200">
              <a:solidFill>
                <a:schemeClr val="dk1"/>
              </a:solidFill>
            </a:endParaRPr>
          </a:p>
        </p:txBody>
      </p:sp>
      <p:cxnSp>
        <p:nvCxnSpPr>
          <p:cNvPr id="213" name="Google Shape;213;p17"/>
          <p:cNvCxnSpPr/>
          <p:nvPr/>
        </p:nvCxnSpPr>
        <p:spPr>
          <a:xfrm rot="10800000">
            <a:off x="8236118" y="2958565"/>
            <a:ext cx="0" cy="658500"/>
          </a:xfrm>
          <a:prstGeom prst="straightConnector1">
            <a:avLst/>
          </a:prstGeom>
          <a:noFill/>
          <a:ln cap="flat" cmpd="sng" w="9525">
            <a:solidFill>
              <a:srgbClr val="8870A0"/>
            </a:solidFill>
            <a:prstDash val="solid"/>
            <a:round/>
            <a:headEnd len="med" w="med" type="oval"/>
            <a:tailEnd len="med" w="med" type="oval"/>
          </a:ln>
        </p:spPr>
      </p:cxnSp>
      <p:sp>
        <p:nvSpPr>
          <p:cNvPr id="214" name="Google Shape;214;p17"/>
          <p:cNvSpPr txBox="1"/>
          <p:nvPr/>
        </p:nvSpPr>
        <p:spPr>
          <a:xfrm>
            <a:off x="8019746" y="2226225"/>
            <a:ext cx="1564500" cy="704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IN" sz="1200">
                <a:solidFill>
                  <a:schemeClr val="dk1"/>
                </a:solidFill>
              </a:rPr>
              <a:t>Try out few other combinations to get state of the art accuracy for images.</a:t>
            </a:r>
            <a:endParaRPr sz="1200">
              <a:solidFill>
                <a:schemeClr val="dk1"/>
              </a:solidFill>
            </a:endParaRPr>
          </a:p>
        </p:txBody>
      </p:sp>
      <p:cxnSp>
        <p:nvCxnSpPr>
          <p:cNvPr id="215" name="Google Shape;215;p17"/>
          <p:cNvCxnSpPr/>
          <p:nvPr/>
        </p:nvCxnSpPr>
        <p:spPr>
          <a:xfrm rot="10800000">
            <a:off x="9927822" y="2958565"/>
            <a:ext cx="0" cy="658500"/>
          </a:xfrm>
          <a:prstGeom prst="straightConnector1">
            <a:avLst/>
          </a:prstGeom>
          <a:noFill/>
          <a:ln cap="flat" cmpd="sng" w="9525">
            <a:solidFill>
              <a:srgbClr val="8870A0"/>
            </a:solidFill>
            <a:prstDash val="solid"/>
            <a:round/>
            <a:headEnd len="med" w="med" type="oval"/>
            <a:tailEnd len="med" w="med" type="oval"/>
          </a:ln>
        </p:spPr>
      </p:cxnSp>
      <p:sp>
        <p:nvSpPr>
          <p:cNvPr id="216" name="Google Shape;216;p17"/>
          <p:cNvSpPr txBox="1"/>
          <p:nvPr/>
        </p:nvSpPr>
        <p:spPr>
          <a:xfrm>
            <a:off x="9675676" y="2226225"/>
            <a:ext cx="1564500" cy="704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IN" sz="1200">
                <a:solidFill>
                  <a:schemeClr val="dk1"/>
                </a:solidFill>
              </a:rPr>
              <a:t>Successful completion of autonomous presentation creator</a:t>
            </a:r>
            <a:endParaRPr sz="1200">
              <a:solidFill>
                <a:schemeClr val="dk1"/>
              </a:solidFill>
            </a:endParaRPr>
          </a:p>
        </p:txBody>
      </p:sp>
      <p:cxnSp>
        <p:nvCxnSpPr>
          <p:cNvPr id="217" name="Google Shape;217;p17"/>
          <p:cNvCxnSpPr/>
          <p:nvPr/>
        </p:nvCxnSpPr>
        <p:spPr>
          <a:xfrm rot="10800000">
            <a:off x="2328145" y="4071742"/>
            <a:ext cx="0" cy="658500"/>
          </a:xfrm>
          <a:prstGeom prst="straightConnector1">
            <a:avLst/>
          </a:prstGeom>
          <a:noFill/>
          <a:ln cap="flat" cmpd="sng" w="9525">
            <a:solidFill>
              <a:srgbClr val="8870A0"/>
            </a:solidFill>
            <a:prstDash val="solid"/>
            <a:round/>
            <a:headEnd len="med" w="med" type="oval"/>
            <a:tailEnd len="med" w="med" type="oval"/>
          </a:ln>
        </p:spPr>
      </p:cxnSp>
      <p:sp>
        <p:nvSpPr>
          <p:cNvPr id="218" name="Google Shape;218;p17"/>
          <p:cNvSpPr txBox="1"/>
          <p:nvPr/>
        </p:nvSpPr>
        <p:spPr>
          <a:xfrm>
            <a:off x="2063100" y="4762700"/>
            <a:ext cx="1564500" cy="70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IN" sz="1200">
                <a:solidFill>
                  <a:schemeClr val="dk1"/>
                </a:solidFill>
              </a:rPr>
              <a:t>Exploring and analysing SOTA models for text summarisation.</a:t>
            </a:r>
            <a:endParaRPr sz="1200">
              <a:solidFill>
                <a:schemeClr val="dk1"/>
              </a:solidFill>
            </a:endParaRPr>
          </a:p>
        </p:txBody>
      </p:sp>
      <p:cxnSp>
        <p:nvCxnSpPr>
          <p:cNvPr id="219" name="Google Shape;219;p17"/>
          <p:cNvCxnSpPr/>
          <p:nvPr/>
        </p:nvCxnSpPr>
        <p:spPr>
          <a:xfrm rot="10800000">
            <a:off x="4019849" y="4071742"/>
            <a:ext cx="0" cy="658500"/>
          </a:xfrm>
          <a:prstGeom prst="straightConnector1">
            <a:avLst/>
          </a:prstGeom>
          <a:noFill/>
          <a:ln cap="flat" cmpd="sng" w="9525">
            <a:solidFill>
              <a:srgbClr val="8870A0"/>
            </a:solidFill>
            <a:prstDash val="solid"/>
            <a:round/>
            <a:headEnd len="med" w="med" type="oval"/>
            <a:tailEnd len="med" w="med" type="oval"/>
          </a:ln>
        </p:spPr>
      </p:cxnSp>
      <p:sp>
        <p:nvSpPr>
          <p:cNvPr id="220" name="Google Shape;220;p17"/>
          <p:cNvSpPr txBox="1"/>
          <p:nvPr/>
        </p:nvSpPr>
        <p:spPr>
          <a:xfrm>
            <a:off x="3864801" y="4762700"/>
            <a:ext cx="1453200" cy="70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IN" sz="1200">
                <a:solidFill>
                  <a:schemeClr val="dk1"/>
                </a:solidFill>
              </a:rPr>
              <a:t>Text summarisation using BERT model</a:t>
            </a:r>
            <a:endParaRPr sz="1200">
              <a:solidFill>
                <a:schemeClr val="dk1"/>
              </a:solidFill>
            </a:endParaRPr>
          </a:p>
        </p:txBody>
      </p:sp>
      <p:cxnSp>
        <p:nvCxnSpPr>
          <p:cNvPr id="221" name="Google Shape;221;p17"/>
          <p:cNvCxnSpPr/>
          <p:nvPr/>
        </p:nvCxnSpPr>
        <p:spPr>
          <a:xfrm rot="10800000">
            <a:off x="5711553" y="4071742"/>
            <a:ext cx="0" cy="658500"/>
          </a:xfrm>
          <a:prstGeom prst="straightConnector1">
            <a:avLst/>
          </a:prstGeom>
          <a:noFill/>
          <a:ln cap="flat" cmpd="sng" w="9525">
            <a:solidFill>
              <a:srgbClr val="8870A0"/>
            </a:solidFill>
            <a:prstDash val="solid"/>
            <a:round/>
            <a:headEnd len="med" w="med" type="oval"/>
            <a:tailEnd len="med" w="med" type="oval"/>
          </a:ln>
        </p:spPr>
      </p:cxnSp>
      <p:sp>
        <p:nvSpPr>
          <p:cNvPr id="222" name="Google Shape;222;p17"/>
          <p:cNvSpPr txBox="1"/>
          <p:nvPr/>
        </p:nvSpPr>
        <p:spPr>
          <a:xfrm>
            <a:off x="5530324" y="4762692"/>
            <a:ext cx="1564500" cy="70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IN" sz="1200">
                <a:solidFill>
                  <a:schemeClr val="dk1"/>
                </a:solidFill>
              </a:rPr>
              <a:t>Trying out beam </a:t>
            </a:r>
            <a:r>
              <a:rPr lang="en-IN" sz="1200">
                <a:solidFill>
                  <a:schemeClr val="dk1"/>
                </a:solidFill>
              </a:rPr>
              <a:t>search and few other combinations </a:t>
            </a:r>
            <a:r>
              <a:rPr lang="en-IN" sz="1200">
                <a:solidFill>
                  <a:schemeClr val="dk1"/>
                </a:solidFill>
              </a:rPr>
              <a:t> to get state of the accuracy</a:t>
            </a:r>
            <a:endParaRPr sz="1200">
              <a:solidFill>
                <a:schemeClr val="dk1"/>
              </a:solidFill>
            </a:endParaRPr>
          </a:p>
        </p:txBody>
      </p:sp>
      <p:cxnSp>
        <p:nvCxnSpPr>
          <p:cNvPr id="223" name="Google Shape;223;p17"/>
          <p:cNvCxnSpPr/>
          <p:nvPr/>
        </p:nvCxnSpPr>
        <p:spPr>
          <a:xfrm rot="10800000">
            <a:off x="7403258" y="4071742"/>
            <a:ext cx="0" cy="658500"/>
          </a:xfrm>
          <a:prstGeom prst="straightConnector1">
            <a:avLst/>
          </a:prstGeom>
          <a:noFill/>
          <a:ln cap="flat" cmpd="sng" w="9525">
            <a:solidFill>
              <a:srgbClr val="8870A0"/>
            </a:solidFill>
            <a:prstDash val="solid"/>
            <a:round/>
            <a:headEnd len="med" w="med" type="oval"/>
            <a:tailEnd len="med" w="med" type="oval"/>
          </a:ln>
        </p:spPr>
      </p:cxnSp>
      <p:sp>
        <p:nvSpPr>
          <p:cNvPr id="224" name="Google Shape;224;p17"/>
          <p:cNvSpPr txBox="1"/>
          <p:nvPr/>
        </p:nvSpPr>
        <p:spPr>
          <a:xfrm>
            <a:off x="7195836" y="4762692"/>
            <a:ext cx="1564500" cy="70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IN" sz="1200">
                <a:solidFill>
                  <a:schemeClr val="dk1"/>
                </a:solidFill>
              </a:rPr>
              <a:t>Implementing few SOTA models for images.</a:t>
            </a:r>
            <a:endParaRPr sz="1200">
              <a:solidFill>
                <a:schemeClr val="dk1"/>
              </a:solidFill>
            </a:endParaRPr>
          </a:p>
        </p:txBody>
      </p:sp>
      <p:cxnSp>
        <p:nvCxnSpPr>
          <p:cNvPr id="225" name="Google Shape;225;p17"/>
          <p:cNvCxnSpPr/>
          <p:nvPr/>
        </p:nvCxnSpPr>
        <p:spPr>
          <a:xfrm rot="10800000">
            <a:off x="9094962" y="4071742"/>
            <a:ext cx="0" cy="658500"/>
          </a:xfrm>
          <a:prstGeom prst="straightConnector1">
            <a:avLst/>
          </a:prstGeom>
          <a:noFill/>
          <a:ln cap="flat" cmpd="sng" w="9525">
            <a:solidFill>
              <a:srgbClr val="8870A0"/>
            </a:solidFill>
            <a:prstDash val="solid"/>
            <a:round/>
            <a:headEnd len="med" w="med" type="oval"/>
            <a:tailEnd len="med" w="med" type="oval"/>
          </a:ln>
        </p:spPr>
      </p:cxnSp>
      <p:sp>
        <p:nvSpPr>
          <p:cNvPr id="226" name="Google Shape;226;p17"/>
          <p:cNvSpPr txBox="1"/>
          <p:nvPr/>
        </p:nvSpPr>
        <p:spPr>
          <a:xfrm>
            <a:off x="8861348" y="4762692"/>
            <a:ext cx="1564500" cy="70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IN" sz="1200">
                <a:solidFill>
                  <a:schemeClr val="dk1"/>
                </a:solidFill>
              </a:rPr>
              <a:t>Compiling all this into presentation using python libraries</a:t>
            </a:r>
            <a:endParaRPr sz="1200">
              <a:solidFill>
                <a:schemeClr val="dk1"/>
              </a:solidFill>
            </a:endParaRPr>
          </a:p>
        </p:txBody>
      </p:sp>
      <p:cxnSp>
        <p:nvCxnSpPr>
          <p:cNvPr id="227" name="Google Shape;227;p17"/>
          <p:cNvCxnSpPr/>
          <p:nvPr/>
        </p:nvCxnSpPr>
        <p:spPr>
          <a:xfrm rot="10800000">
            <a:off x="10786666" y="4071742"/>
            <a:ext cx="0" cy="658500"/>
          </a:xfrm>
          <a:prstGeom prst="straightConnector1">
            <a:avLst/>
          </a:prstGeom>
          <a:noFill/>
          <a:ln cap="flat" cmpd="sng" w="9525">
            <a:solidFill>
              <a:srgbClr val="8870A0"/>
            </a:solidFill>
            <a:prstDash val="solid"/>
            <a:round/>
            <a:headEnd len="med" w="med" type="oval"/>
            <a:tailEnd len="med" w="med" type="oval"/>
          </a:ln>
        </p:spPr>
      </p:cxnSp>
      <p:sp>
        <p:nvSpPr>
          <p:cNvPr id="228" name="Google Shape;228;p17"/>
          <p:cNvSpPr txBox="1"/>
          <p:nvPr/>
        </p:nvSpPr>
        <p:spPr>
          <a:xfrm>
            <a:off x="10510027" y="4762692"/>
            <a:ext cx="1295700" cy="1567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IN" sz="1200">
                <a:solidFill>
                  <a:schemeClr val="dk1"/>
                </a:solidFill>
              </a:rPr>
              <a:t>Pitch it to some firm or get a </a:t>
            </a:r>
            <a:r>
              <a:rPr lang="en-IN" sz="1200">
                <a:solidFill>
                  <a:schemeClr val="dk1"/>
                </a:solidFill>
              </a:rPr>
              <a:t>patent</a:t>
            </a:r>
            <a:r>
              <a:rPr lang="en-IN" sz="1200">
                <a:solidFill>
                  <a:schemeClr val="dk1"/>
                </a:solidFill>
              </a:rPr>
              <a:t> out of it</a:t>
            </a:r>
            <a:r>
              <a:rPr lang="en-IN" sz="1200">
                <a:solidFill>
                  <a:schemeClr val="dk1"/>
                </a:solidFill>
              </a:rPr>
              <a:t>.</a:t>
            </a:r>
            <a:endParaRPr sz="12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5" name="Shape 715"/>
        <p:cNvGrpSpPr/>
        <p:nvPr/>
      </p:nvGrpSpPr>
      <p:grpSpPr>
        <a:xfrm>
          <a:off x="0" y="0"/>
          <a:ext cx="0" cy="0"/>
          <a:chOff x="0" y="0"/>
          <a:chExt cx="0" cy="0"/>
        </a:xfrm>
      </p:grpSpPr>
      <p:sp>
        <p:nvSpPr>
          <p:cNvPr id="716" name="Google Shape;716;p62"/>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a:solidFill>
                  <a:srgbClr val="B02C20"/>
                </a:solidFill>
              </a:rPr>
              <a:t>Results of Web Scraping</a:t>
            </a:r>
            <a:endParaRPr>
              <a:solidFill>
                <a:srgbClr val="B02C20"/>
              </a:solidFill>
            </a:endParaRPr>
          </a:p>
        </p:txBody>
      </p:sp>
      <p:sp>
        <p:nvSpPr>
          <p:cNvPr id="717" name="Google Shape;717;p62"/>
          <p:cNvSpPr txBox="1"/>
          <p:nvPr>
            <p:ph idx="1" type="body"/>
          </p:nvPr>
        </p:nvSpPr>
        <p:spPr>
          <a:xfrm>
            <a:off x="1097275" y="1845725"/>
            <a:ext cx="9954900" cy="2022900"/>
          </a:xfrm>
          <a:prstGeom prst="rect">
            <a:avLst/>
          </a:prstGeom>
        </p:spPr>
        <p:txBody>
          <a:bodyPr anchorCtr="0" anchor="t" bIns="45700" lIns="0" spcFirstLastPara="1" rIns="0" wrap="square" tIns="45700">
            <a:normAutofit/>
          </a:bodyPr>
          <a:lstStyle/>
          <a:p>
            <a:pPr indent="0" lvl="0" marL="0" rtl="0" algn="l">
              <a:spcBef>
                <a:spcPts val="1200"/>
              </a:spcBef>
              <a:spcAft>
                <a:spcPts val="200"/>
              </a:spcAft>
              <a:buNone/>
            </a:pPr>
            <a:r>
              <a:t/>
            </a:r>
            <a:endParaRPr/>
          </a:p>
        </p:txBody>
      </p:sp>
      <p:pic>
        <p:nvPicPr>
          <p:cNvPr id="718" name="Google Shape;718;p62"/>
          <p:cNvPicPr preferRelativeResize="0"/>
          <p:nvPr/>
        </p:nvPicPr>
        <p:blipFill>
          <a:blip r:embed="rId3">
            <a:alphaModFix/>
          </a:blip>
          <a:stretch>
            <a:fillRect/>
          </a:stretch>
        </p:blipFill>
        <p:spPr>
          <a:xfrm>
            <a:off x="1045525" y="1889800"/>
            <a:ext cx="10058401" cy="2022900"/>
          </a:xfrm>
          <a:prstGeom prst="rect">
            <a:avLst/>
          </a:prstGeom>
          <a:noFill/>
          <a:ln>
            <a:noFill/>
          </a:ln>
        </p:spPr>
      </p:pic>
      <p:pic>
        <p:nvPicPr>
          <p:cNvPr id="719" name="Google Shape;719;p62"/>
          <p:cNvPicPr preferRelativeResize="0"/>
          <p:nvPr/>
        </p:nvPicPr>
        <p:blipFill>
          <a:blip r:embed="rId4">
            <a:alphaModFix/>
          </a:blip>
          <a:stretch>
            <a:fillRect/>
          </a:stretch>
        </p:blipFill>
        <p:spPr>
          <a:xfrm>
            <a:off x="1045525" y="4065100"/>
            <a:ext cx="10110151" cy="1539375"/>
          </a:xfrm>
          <a:prstGeom prst="rect">
            <a:avLst/>
          </a:prstGeom>
          <a:noFill/>
          <a:ln>
            <a:noFill/>
          </a:ln>
        </p:spPr>
      </p:pic>
      <p:pic>
        <p:nvPicPr>
          <p:cNvPr id="720" name="Google Shape;720;p62"/>
          <p:cNvPicPr preferRelativeResize="0"/>
          <p:nvPr/>
        </p:nvPicPr>
        <p:blipFill rotWithShape="1">
          <a:blip r:embed="rId5">
            <a:alphaModFix/>
          </a:blip>
          <a:srcRect b="0" l="0" r="0" t="0"/>
          <a:stretch/>
        </p:blipFill>
        <p:spPr>
          <a:xfrm>
            <a:off x="10425599" y="143325"/>
            <a:ext cx="1577327" cy="173736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5" name="Shape 725"/>
        <p:cNvGrpSpPr/>
        <p:nvPr/>
      </p:nvGrpSpPr>
      <p:grpSpPr>
        <a:xfrm>
          <a:off x="0" y="0"/>
          <a:ext cx="0" cy="0"/>
          <a:chOff x="0" y="0"/>
          <a:chExt cx="0" cy="0"/>
        </a:xfrm>
      </p:grpSpPr>
      <p:sp>
        <p:nvSpPr>
          <p:cNvPr id="726" name="Google Shape;726;p63"/>
          <p:cNvSpPr txBox="1"/>
          <p:nvPr>
            <p:ph type="title"/>
          </p:nvPr>
        </p:nvSpPr>
        <p:spPr>
          <a:xfrm>
            <a:off x="1066805" y="301778"/>
            <a:ext cx="10058400" cy="14508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N"/>
              <a:t>Text summarization article </a:t>
            </a:r>
            <a:endParaRPr/>
          </a:p>
        </p:txBody>
      </p:sp>
      <p:sp>
        <p:nvSpPr>
          <p:cNvPr id="727" name="Google Shape;727;p63"/>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0" lvl="0" marL="0" rtl="0" algn="l">
              <a:spcBef>
                <a:spcPts val="1200"/>
              </a:spcBef>
              <a:spcAft>
                <a:spcPts val="200"/>
              </a:spcAft>
              <a:buNone/>
            </a:pPr>
            <a:r>
              <a:t/>
            </a:r>
            <a:endParaRPr/>
          </a:p>
        </p:txBody>
      </p:sp>
      <p:pic>
        <p:nvPicPr>
          <p:cNvPr id="728" name="Google Shape;728;p63"/>
          <p:cNvPicPr preferRelativeResize="0"/>
          <p:nvPr/>
        </p:nvPicPr>
        <p:blipFill>
          <a:blip r:embed="rId3">
            <a:alphaModFix/>
          </a:blip>
          <a:stretch>
            <a:fillRect/>
          </a:stretch>
        </p:blipFill>
        <p:spPr>
          <a:xfrm>
            <a:off x="1021425" y="1509250"/>
            <a:ext cx="10364677" cy="44839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4800"/>
              <a:buFont typeface="Calibri"/>
              <a:buNone/>
            </a:pPr>
            <a:r>
              <a:rPr b="1" lang="en-IN">
                <a:solidFill>
                  <a:schemeClr val="dk1"/>
                </a:solidFill>
              </a:rPr>
              <a:t>Block diagram</a:t>
            </a:r>
            <a:endParaRPr/>
          </a:p>
        </p:txBody>
      </p:sp>
      <p:sp>
        <p:nvSpPr>
          <p:cNvPr id="234" name="Google Shape;234;p18"/>
          <p:cNvSpPr txBox="1"/>
          <p:nvPr>
            <p:ph idx="1" type="body"/>
          </p:nvPr>
        </p:nvSpPr>
        <p:spPr>
          <a:xfrm>
            <a:off x="1014455" y="1926359"/>
            <a:ext cx="10058400" cy="402330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sz="1400">
              <a:solidFill>
                <a:schemeClr val="dk1"/>
              </a:solidFill>
              <a:latin typeface="Arial"/>
              <a:ea typeface="Arial"/>
              <a:cs typeface="Arial"/>
              <a:sym typeface="Arial"/>
            </a:endParaRPr>
          </a:p>
          <a:p>
            <a:pPr indent="0" lvl="0" marL="91440" rtl="0" algn="l">
              <a:lnSpc>
                <a:spcPct val="90000"/>
              </a:lnSpc>
              <a:spcBef>
                <a:spcPts val="0"/>
              </a:spcBef>
              <a:spcAft>
                <a:spcPts val="0"/>
              </a:spcAft>
              <a:buSzPts val="2000"/>
              <a:buNone/>
            </a:pPr>
            <a:r>
              <a:t/>
            </a:r>
            <a:endParaRPr sz="1400">
              <a:solidFill>
                <a:schemeClr val="dk1"/>
              </a:solidFill>
              <a:latin typeface="Arial"/>
              <a:ea typeface="Arial"/>
              <a:cs typeface="Arial"/>
              <a:sym typeface="Arial"/>
            </a:endParaRPr>
          </a:p>
          <a:p>
            <a:pPr indent="0" lvl="0" marL="91440" rtl="0" algn="l">
              <a:lnSpc>
                <a:spcPct val="90000"/>
              </a:lnSpc>
              <a:spcBef>
                <a:spcPts val="0"/>
              </a:spcBef>
              <a:spcAft>
                <a:spcPts val="0"/>
              </a:spcAft>
              <a:buSzPts val="2000"/>
              <a:buNone/>
            </a:pPr>
            <a:r>
              <a:rPr lang="en-IN" sz="1400">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p:txBody>
      </p:sp>
      <p:pic>
        <p:nvPicPr>
          <p:cNvPr id="235" name="Google Shape;235;p18"/>
          <p:cNvPicPr preferRelativeResize="0"/>
          <p:nvPr/>
        </p:nvPicPr>
        <p:blipFill rotWithShape="1">
          <a:blip r:embed="rId3">
            <a:alphaModFix/>
          </a:blip>
          <a:srcRect b="0" l="0" r="0" t="0"/>
          <a:stretch/>
        </p:blipFill>
        <p:spPr>
          <a:xfrm>
            <a:off x="10614674" y="0"/>
            <a:ext cx="1577327" cy="1737360"/>
          </a:xfrm>
          <a:prstGeom prst="rect">
            <a:avLst/>
          </a:prstGeom>
          <a:noFill/>
          <a:ln>
            <a:noFill/>
          </a:ln>
        </p:spPr>
      </p:pic>
      <p:sp>
        <p:nvSpPr>
          <p:cNvPr id="236" name="Google Shape;236;p18"/>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chemeClr val="lt1"/>
                </a:solidFill>
              </a:rPr>
              <a:t>Saturday, 11 September 2021</a:t>
            </a:r>
            <a:endParaRPr/>
          </a:p>
        </p:txBody>
      </p:sp>
      <p:sp>
        <p:nvSpPr>
          <p:cNvPr id="237" name="Google Shape;237;p18"/>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IN">
                <a:solidFill>
                  <a:schemeClr val="lt1"/>
                </a:solidFill>
              </a:rPr>
              <a:t>AUTONOMOUS PRESENTATION CREATOR</a:t>
            </a:r>
            <a:endParaRPr/>
          </a:p>
        </p:txBody>
      </p:sp>
      <p:sp>
        <p:nvSpPr>
          <p:cNvPr id="238" name="Google Shape;238;p18"/>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pSp>
        <p:nvGrpSpPr>
          <p:cNvPr id="239" name="Google Shape;239;p18"/>
          <p:cNvGrpSpPr/>
          <p:nvPr/>
        </p:nvGrpSpPr>
        <p:grpSpPr>
          <a:xfrm>
            <a:off x="1097278" y="1944014"/>
            <a:ext cx="4246153" cy="4309141"/>
            <a:chOff x="855292" y="1413043"/>
            <a:chExt cx="3608219" cy="3243858"/>
          </a:xfrm>
        </p:grpSpPr>
        <p:sp>
          <p:nvSpPr>
            <p:cNvPr id="240" name="Google Shape;240;p18"/>
            <p:cNvSpPr/>
            <p:nvPr/>
          </p:nvSpPr>
          <p:spPr>
            <a:xfrm>
              <a:off x="1748547" y="3626620"/>
              <a:ext cx="1827373" cy="554243"/>
            </a:xfrm>
            <a:custGeom>
              <a:rect b="b" l="l" r="r" t="t"/>
              <a:pathLst>
                <a:path extrusionOk="0" h="194" w="64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rgbClr val="3C7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rPr lang="en-IN" sz="1200">
                  <a:solidFill>
                    <a:srgbClr val="FFFFFF"/>
                  </a:solidFill>
                  <a:latin typeface="Barlow Light"/>
                  <a:ea typeface="Barlow Light"/>
                  <a:cs typeface="Barlow Light"/>
                  <a:sym typeface="Barlow Light"/>
                </a:rPr>
                <a:t>Refining</a:t>
              </a:r>
              <a:endParaRPr i="0" sz="1200" u="none" cap="none" strike="noStrike">
                <a:solidFill>
                  <a:srgbClr val="FFFFFF"/>
                </a:solidFill>
                <a:latin typeface="Barlow Light"/>
                <a:ea typeface="Barlow Light"/>
                <a:cs typeface="Barlow Light"/>
                <a:sym typeface="Barlow Light"/>
              </a:endParaRPr>
            </a:p>
          </p:txBody>
        </p:sp>
        <p:sp>
          <p:nvSpPr>
            <p:cNvPr id="241" name="Google Shape;241;p18"/>
            <p:cNvSpPr/>
            <p:nvPr/>
          </p:nvSpPr>
          <p:spPr>
            <a:xfrm>
              <a:off x="1974416" y="4115125"/>
              <a:ext cx="1377910" cy="541775"/>
            </a:xfrm>
            <a:custGeom>
              <a:rect b="b" l="l" r="r" t="t"/>
              <a:pathLst>
                <a:path extrusionOk="0" h="190" w="483">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rgbClr val="0E091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rPr lang="en-IN" sz="1200">
                  <a:solidFill>
                    <a:srgbClr val="FFFFFF"/>
                  </a:solidFill>
                  <a:latin typeface="Barlow Light"/>
                  <a:ea typeface="Barlow Light"/>
                  <a:cs typeface="Barlow Light"/>
                  <a:sym typeface="Barlow Light"/>
                </a:rPr>
                <a:t>Presentation</a:t>
              </a:r>
              <a:endParaRPr i="0" sz="1200" u="none" cap="none" strike="noStrike">
                <a:solidFill>
                  <a:srgbClr val="FFFFFF"/>
                </a:solidFill>
                <a:latin typeface="Barlow Light"/>
                <a:ea typeface="Barlow Light"/>
                <a:cs typeface="Barlow Light"/>
                <a:sym typeface="Barlow Light"/>
              </a:endParaRPr>
            </a:p>
          </p:txBody>
        </p:sp>
        <p:sp>
          <p:nvSpPr>
            <p:cNvPr id="242" name="Google Shape;242;p18"/>
            <p:cNvSpPr/>
            <p:nvPr/>
          </p:nvSpPr>
          <p:spPr>
            <a:xfrm>
              <a:off x="863236" y="1706600"/>
              <a:ext cx="3600275" cy="576911"/>
            </a:xfrm>
            <a:custGeom>
              <a:rect b="b" l="l" r="r" t="t"/>
              <a:pathLst>
                <a:path extrusionOk="0" h="202" w="1261">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rgbClr val="FF9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rPr lang="en-IN" sz="1200">
                  <a:solidFill>
                    <a:srgbClr val="0E0918"/>
                  </a:solidFill>
                  <a:latin typeface="Barlow Light"/>
                  <a:ea typeface="Barlow Light"/>
                  <a:cs typeface="Barlow Light"/>
                  <a:sym typeface="Barlow Light"/>
                </a:rPr>
                <a:t>Topic and difficulty level</a:t>
              </a:r>
              <a:endParaRPr i="0" sz="1200" u="none" cap="none" strike="noStrike">
                <a:solidFill>
                  <a:srgbClr val="0E0918"/>
                </a:solidFill>
                <a:latin typeface="Barlow Light"/>
                <a:ea typeface="Barlow Light"/>
                <a:cs typeface="Barlow Light"/>
                <a:sym typeface="Barlow Light"/>
              </a:endParaRPr>
            </a:p>
          </p:txBody>
        </p:sp>
        <p:sp>
          <p:nvSpPr>
            <p:cNvPr id="243" name="Google Shape;243;p18"/>
            <p:cNvSpPr/>
            <p:nvPr/>
          </p:nvSpPr>
          <p:spPr>
            <a:xfrm>
              <a:off x="1305892" y="2665477"/>
              <a:ext cx="2714958" cy="564446"/>
            </a:xfrm>
            <a:custGeom>
              <a:rect b="b" l="l" r="r" t="t"/>
              <a:pathLst>
                <a:path extrusionOk="0" h="198" w="951">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rgbClr val="C06EE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rPr lang="en-IN" sz="1200">
                  <a:solidFill>
                    <a:srgbClr val="0E0918"/>
                  </a:solidFill>
                  <a:latin typeface="Barlow Light"/>
                  <a:ea typeface="Barlow Light"/>
                  <a:cs typeface="Barlow Light"/>
                  <a:sym typeface="Barlow Light"/>
                </a:rPr>
                <a:t>Text summarisation</a:t>
              </a:r>
              <a:endParaRPr i="0" sz="1200" u="none" cap="none" strike="noStrike">
                <a:solidFill>
                  <a:srgbClr val="0E0918"/>
                </a:solidFill>
                <a:latin typeface="Barlow Light"/>
                <a:ea typeface="Barlow Light"/>
                <a:cs typeface="Barlow Light"/>
                <a:sym typeface="Barlow Light"/>
              </a:endParaRPr>
            </a:p>
          </p:txBody>
        </p:sp>
        <p:sp>
          <p:nvSpPr>
            <p:cNvPr id="244" name="Google Shape;244;p18"/>
            <p:cNvSpPr/>
            <p:nvPr/>
          </p:nvSpPr>
          <p:spPr>
            <a:xfrm>
              <a:off x="1086835" y="2186038"/>
              <a:ext cx="3154200" cy="571245"/>
            </a:xfrm>
            <a:custGeom>
              <a:rect b="b" l="l" r="r" t="t"/>
              <a:pathLst>
                <a:path extrusionOk="0" h="200" w="1105">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rgbClr val="FF409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rPr lang="en-IN" sz="1200">
                  <a:solidFill>
                    <a:srgbClr val="0E0918"/>
                  </a:solidFill>
                  <a:latin typeface="Barlow Light"/>
                  <a:ea typeface="Barlow Light"/>
                  <a:cs typeface="Barlow Light"/>
                  <a:sym typeface="Barlow Light"/>
                </a:rPr>
                <a:t>Web scraping</a:t>
              </a:r>
              <a:endParaRPr i="0" sz="1200" u="none" cap="none" strike="noStrike">
                <a:solidFill>
                  <a:srgbClr val="0E0918"/>
                </a:solidFill>
                <a:latin typeface="Barlow Light"/>
                <a:ea typeface="Barlow Light"/>
                <a:cs typeface="Barlow Light"/>
                <a:sym typeface="Barlow Light"/>
              </a:endParaRPr>
            </a:p>
          </p:txBody>
        </p:sp>
        <p:sp>
          <p:nvSpPr>
            <p:cNvPr id="245" name="Google Shape;245;p18"/>
            <p:cNvSpPr/>
            <p:nvPr/>
          </p:nvSpPr>
          <p:spPr>
            <a:xfrm>
              <a:off x="1526085" y="3144914"/>
              <a:ext cx="2272295" cy="562177"/>
            </a:xfrm>
            <a:custGeom>
              <a:rect b="b" l="l" r="r" t="t"/>
              <a:pathLst>
                <a:path extrusionOk="0" h="197" w="796">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rgbClr val="5AA5D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rPr lang="en-IN" sz="1200">
                  <a:solidFill>
                    <a:srgbClr val="0E0918"/>
                  </a:solidFill>
                  <a:latin typeface="Barlow Light"/>
                  <a:ea typeface="Barlow Light"/>
                  <a:cs typeface="Barlow Light"/>
                  <a:sym typeface="Barlow Light"/>
                </a:rPr>
                <a:t>Image relevance</a:t>
              </a:r>
              <a:endParaRPr i="0" sz="1200" u="none" cap="none" strike="noStrike">
                <a:solidFill>
                  <a:srgbClr val="0E0918"/>
                </a:solidFill>
                <a:latin typeface="Barlow Light"/>
                <a:ea typeface="Barlow Light"/>
                <a:cs typeface="Barlow Light"/>
                <a:sym typeface="Barlow Light"/>
              </a:endParaRPr>
            </a:p>
          </p:txBody>
        </p:sp>
        <p:sp>
          <p:nvSpPr>
            <p:cNvPr id="246" name="Google Shape;246;p18"/>
            <p:cNvSpPr/>
            <p:nvPr/>
          </p:nvSpPr>
          <p:spPr>
            <a:xfrm>
              <a:off x="855292" y="1413043"/>
              <a:ext cx="3603000" cy="396900"/>
            </a:xfrm>
            <a:prstGeom prst="ellipse">
              <a:avLst/>
            </a:prstGeom>
            <a:solidFill>
              <a:srgbClr val="887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1" i="0" sz="1200" u="none" cap="none" strike="noStrike">
                <a:solidFill>
                  <a:srgbClr val="0E0918"/>
                </a:solidFill>
                <a:latin typeface="Calibri"/>
                <a:ea typeface="Calibri"/>
                <a:cs typeface="Calibri"/>
                <a:sym typeface="Calibri"/>
              </a:endParaRPr>
            </a:p>
          </p:txBody>
        </p:sp>
      </p:grpSp>
      <p:sp>
        <p:nvSpPr>
          <p:cNvPr id="247" name="Google Shape;247;p18"/>
          <p:cNvSpPr/>
          <p:nvPr/>
        </p:nvSpPr>
        <p:spPr>
          <a:xfrm>
            <a:off x="5486400" y="2543175"/>
            <a:ext cx="1114500" cy="22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5297350" y="3164725"/>
            <a:ext cx="1311900" cy="25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a:off x="4893550" y="4457700"/>
            <a:ext cx="1715700" cy="25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p:nvPr/>
        </p:nvSpPr>
        <p:spPr>
          <a:xfrm>
            <a:off x="4634050" y="5100638"/>
            <a:ext cx="1975200" cy="25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a:off x="4372000" y="5743575"/>
            <a:ext cx="2229000" cy="25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5154250" y="3814775"/>
            <a:ext cx="1446600" cy="25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txBox="1"/>
          <p:nvPr/>
        </p:nvSpPr>
        <p:spPr>
          <a:xfrm>
            <a:off x="7744075" y="2457375"/>
            <a:ext cx="90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sp>
        <p:nvSpPr>
          <p:cNvPr id="254" name="Google Shape;254;p18"/>
          <p:cNvSpPr txBox="1"/>
          <p:nvPr/>
        </p:nvSpPr>
        <p:spPr>
          <a:xfrm>
            <a:off x="2812025" y="3054738"/>
            <a:ext cx="90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sp>
        <p:nvSpPr>
          <p:cNvPr id="255" name="Google Shape;255;p18"/>
          <p:cNvSpPr txBox="1"/>
          <p:nvPr/>
        </p:nvSpPr>
        <p:spPr>
          <a:xfrm>
            <a:off x="6781325" y="3093175"/>
            <a:ext cx="511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sp>
        <p:nvSpPr>
          <p:cNvPr id="256" name="Google Shape;256;p18"/>
          <p:cNvSpPr txBox="1"/>
          <p:nvPr/>
        </p:nvSpPr>
        <p:spPr>
          <a:xfrm>
            <a:off x="6781325" y="3093175"/>
            <a:ext cx="49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solidFill>
                  <a:schemeClr val="dk1"/>
                </a:solidFill>
              </a:rPr>
              <a:t>Crawl the data from web to get various related texts</a:t>
            </a:r>
            <a:endParaRPr>
              <a:solidFill>
                <a:schemeClr val="dk1"/>
              </a:solidFill>
            </a:endParaRPr>
          </a:p>
        </p:txBody>
      </p:sp>
      <p:sp>
        <p:nvSpPr>
          <p:cNvPr id="257" name="Google Shape;257;p18"/>
          <p:cNvSpPr txBox="1"/>
          <p:nvPr/>
        </p:nvSpPr>
        <p:spPr>
          <a:xfrm>
            <a:off x="6743875" y="2457375"/>
            <a:ext cx="52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solidFill>
                  <a:schemeClr val="dk1"/>
                </a:solidFill>
              </a:rPr>
              <a:t>Getting input from the user </a:t>
            </a:r>
            <a:endParaRPr>
              <a:solidFill>
                <a:schemeClr val="dk1"/>
              </a:solidFill>
            </a:endParaRPr>
          </a:p>
        </p:txBody>
      </p:sp>
      <p:sp>
        <p:nvSpPr>
          <p:cNvPr id="258" name="Google Shape;258;p18"/>
          <p:cNvSpPr txBox="1"/>
          <p:nvPr/>
        </p:nvSpPr>
        <p:spPr>
          <a:xfrm>
            <a:off x="6743875" y="4382600"/>
            <a:ext cx="52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solidFill>
                  <a:schemeClr val="dk1"/>
                </a:solidFill>
              </a:rPr>
              <a:t>Add most relevant images to the </a:t>
            </a:r>
            <a:r>
              <a:rPr lang="en-IN">
                <a:solidFill>
                  <a:schemeClr val="dk1"/>
                </a:solidFill>
              </a:rPr>
              <a:t>Presentation</a:t>
            </a:r>
            <a:r>
              <a:rPr lang="en-IN">
                <a:solidFill>
                  <a:schemeClr val="dk1"/>
                </a:solidFill>
              </a:rPr>
              <a:t>.</a:t>
            </a:r>
            <a:endParaRPr>
              <a:solidFill>
                <a:schemeClr val="dk1"/>
              </a:solidFill>
            </a:endParaRPr>
          </a:p>
        </p:txBody>
      </p:sp>
      <p:sp>
        <p:nvSpPr>
          <p:cNvPr id="259" name="Google Shape;259;p18"/>
          <p:cNvSpPr txBox="1"/>
          <p:nvPr/>
        </p:nvSpPr>
        <p:spPr>
          <a:xfrm>
            <a:off x="6743875" y="5027313"/>
            <a:ext cx="52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solidFill>
                  <a:schemeClr val="dk1"/>
                </a:solidFill>
              </a:rPr>
              <a:t>Refine the presentation by using graphics</a:t>
            </a:r>
            <a:endParaRPr>
              <a:solidFill>
                <a:schemeClr val="dk1"/>
              </a:solidFill>
            </a:endParaRPr>
          </a:p>
        </p:txBody>
      </p:sp>
      <p:sp>
        <p:nvSpPr>
          <p:cNvPr id="260" name="Google Shape;260;p18"/>
          <p:cNvSpPr txBox="1"/>
          <p:nvPr/>
        </p:nvSpPr>
        <p:spPr>
          <a:xfrm>
            <a:off x="6743875" y="5672025"/>
            <a:ext cx="52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solidFill>
                  <a:schemeClr val="dk1"/>
                </a:solidFill>
              </a:rPr>
              <a:t>Using python library to output the </a:t>
            </a:r>
            <a:r>
              <a:rPr lang="en-IN">
                <a:solidFill>
                  <a:schemeClr val="dk1"/>
                </a:solidFill>
              </a:rPr>
              <a:t>Presentation</a:t>
            </a:r>
            <a:endParaRPr>
              <a:solidFill>
                <a:schemeClr val="dk1"/>
              </a:solidFill>
            </a:endParaRPr>
          </a:p>
        </p:txBody>
      </p:sp>
      <p:sp>
        <p:nvSpPr>
          <p:cNvPr id="261" name="Google Shape;261;p18"/>
          <p:cNvSpPr txBox="1"/>
          <p:nvPr/>
        </p:nvSpPr>
        <p:spPr>
          <a:xfrm>
            <a:off x="6743875" y="3737888"/>
            <a:ext cx="52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solidFill>
                  <a:schemeClr val="dk1"/>
                </a:solidFill>
              </a:rPr>
              <a:t>Summarize the corpus of text using transformer model</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9"/>
          <p:cNvSpPr txBox="1"/>
          <p:nvPr>
            <p:ph type="title"/>
          </p:nvPr>
        </p:nvSpPr>
        <p:spPr>
          <a:xfrm>
            <a:off x="1097275" y="286600"/>
            <a:ext cx="10058400" cy="13857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4800"/>
              <a:buFont typeface="Calibri"/>
              <a:buNone/>
            </a:pPr>
            <a:r>
              <a:rPr b="1" lang="en-IN" sz="4400">
                <a:solidFill>
                  <a:srgbClr val="B02C20"/>
                </a:solidFill>
              </a:rPr>
              <a:t>Web Scraping </a:t>
            </a:r>
            <a:endParaRPr sz="4400">
              <a:solidFill>
                <a:srgbClr val="B02C20"/>
              </a:solidFill>
            </a:endParaRPr>
          </a:p>
        </p:txBody>
      </p:sp>
      <p:sp>
        <p:nvSpPr>
          <p:cNvPr id="267" name="Google Shape;267;p19"/>
          <p:cNvSpPr txBox="1"/>
          <p:nvPr>
            <p:ph idx="1" type="body"/>
          </p:nvPr>
        </p:nvSpPr>
        <p:spPr>
          <a:xfrm>
            <a:off x="1097275" y="1845725"/>
            <a:ext cx="5004900" cy="4068000"/>
          </a:xfrm>
          <a:prstGeom prst="rect">
            <a:avLst/>
          </a:prstGeom>
          <a:noFill/>
          <a:ln>
            <a:noFill/>
          </a:ln>
        </p:spPr>
        <p:txBody>
          <a:bodyPr anchorCtr="0" anchor="t" bIns="45700" lIns="0" spcFirstLastPara="1" rIns="0" wrap="square" tIns="45700">
            <a:noAutofit/>
          </a:bodyPr>
          <a:lstStyle/>
          <a:p>
            <a:pPr indent="0" lvl="0" marL="457200" rtl="0" algn="l">
              <a:lnSpc>
                <a:spcPct val="115000"/>
              </a:lnSpc>
              <a:spcBef>
                <a:spcPts val="0"/>
              </a:spcBef>
              <a:spcAft>
                <a:spcPts val="0"/>
              </a:spcAft>
              <a:buNone/>
            </a:pPr>
            <a:r>
              <a:t/>
            </a:r>
            <a:endParaRPr sz="2100">
              <a:solidFill>
                <a:schemeClr val="dk1"/>
              </a:solidFill>
            </a:endParaRPr>
          </a:p>
          <a:p>
            <a:pPr indent="-361950" lvl="0" marL="457200" rtl="0" algn="l">
              <a:lnSpc>
                <a:spcPct val="115000"/>
              </a:lnSpc>
              <a:spcBef>
                <a:spcPts val="0"/>
              </a:spcBef>
              <a:spcAft>
                <a:spcPts val="0"/>
              </a:spcAft>
              <a:buClr>
                <a:schemeClr val="dk1"/>
              </a:buClr>
              <a:buSzPts val="2100"/>
              <a:buFont typeface="Arial"/>
              <a:buChar char="➢"/>
            </a:pPr>
            <a:r>
              <a:rPr lang="en-IN" sz="2100">
                <a:solidFill>
                  <a:schemeClr val="dk1"/>
                </a:solidFill>
              </a:rPr>
              <a:t>The Data required for making the presentation is scraped from the wikipedia sources and </a:t>
            </a:r>
            <a:r>
              <a:rPr b="1" lang="en-IN" sz="2100">
                <a:solidFill>
                  <a:schemeClr val="dk1"/>
                </a:solidFill>
              </a:rPr>
              <a:t>urlopen </a:t>
            </a:r>
            <a:r>
              <a:rPr lang="en-IN" sz="2100">
                <a:solidFill>
                  <a:schemeClr val="dk1"/>
                </a:solidFill>
              </a:rPr>
              <a:t>package is used to open URL(HTTP).</a:t>
            </a:r>
            <a:endParaRPr sz="2100">
              <a:solidFill>
                <a:schemeClr val="dk1"/>
              </a:solidFill>
            </a:endParaRPr>
          </a:p>
          <a:p>
            <a:pPr indent="0" lvl="0" marL="457200" rtl="0" algn="l">
              <a:lnSpc>
                <a:spcPct val="115000"/>
              </a:lnSpc>
              <a:spcBef>
                <a:spcPts val="0"/>
              </a:spcBef>
              <a:spcAft>
                <a:spcPts val="0"/>
              </a:spcAft>
              <a:buNone/>
            </a:pPr>
            <a:r>
              <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b="1" lang="en-IN" sz="2100">
                <a:solidFill>
                  <a:schemeClr val="dk1"/>
                </a:solidFill>
              </a:rPr>
              <a:t>Beautiful Soup framework </a:t>
            </a:r>
            <a:r>
              <a:rPr lang="en-IN" sz="2100">
                <a:solidFill>
                  <a:schemeClr val="dk1"/>
                </a:solidFill>
              </a:rPr>
              <a:t> in Python library is used for web scraping to pull the data from the HTML file of our corresponding web page provided by the user.</a:t>
            </a:r>
            <a:endParaRPr sz="2100">
              <a:solidFill>
                <a:schemeClr val="dk1"/>
              </a:solidFill>
            </a:endParaRPr>
          </a:p>
          <a:p>
            <a:pPr indent="0" lvl="0" marL="457200" rtl="0" algn="l">
              <a:lnSpc>
                <a:spcPct val="115000"/>
              </a:lnSpc>
              <a:spcBef>
                <a:spcPts val="0"/>
              </a:spcBef>
              <a:spcAft>
                <a:spcPts val="0"/>
              </a:spcAft>
              <a:buNone/>
            </a:pPr>
            <a:r>
              <a:t/>
            </a:r>
            <a:endParaRPr sz="2100">
              <a:solidFill>
                <a:schemeClr val="dk1"/>
              </a:solidFill>
            </a:endParaRPr>
          </a:p>
        </p:txBody>
      </p:sp>
      <p:pic>
        <p:nvPicPr>
          <p:cNvPr id="268" name="Google Shape;268;p19"/>
          <p:cNvPicPr preferRelativeResize="0"/>
          <p:nvPr/>
        </p:nvPicPr>
        <p:blipFill rotWithShape="1">
          <a:blip r:embed="rId3">
            <a:alphaModFix/>
          </a:blip>
          <a:srcRect b="0" l="0" r="0" t="0"/>
          <a:stretch/>
        </p:blipFill>
        <p:spPr>
          <a:xfrm>
            <a:off x="10614674" y="0"/>
            <a:ext cx="1577327" cy="1737360"/>
          </a:xfrm>
          <a:prstGeom prst="rect">
            <a:avLst/>
          </a:prstGeom>
          <a:noFill/>
          <a:ln>
            <a:noFill/>
          </a:ln>
        </p:spPr>
      </p:pic>
      <p:sp>
        <p:nvSpPr>
          <p:cNvPr id="269" name="Google Shape;269;p19"/>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chemeClr val="lt1"/>
                </a:solidFill>
              </a:rPr>
              <a:t>6th April</a:t>
            </a:r>
            <a:endParaRPr/>
          </a:p>
        </p:txBody>
      </p:sp>
      <p:sp>
        <p:nvSpPr>
          <p:cNvPr id="270" name="Google Shape;270;p19"/>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WRITE PROJECT TITLE HERE (IN SHORT TEXT) NOT IN ACRONYM</a:t>
            </a:r>
            <a:endParaRPr/>
          </a:p>
        </p:txBody>
      </p:sp>
      <p:sp>
        <p:nvSpPr>
          <p:cNvPr id="271" name="Google Shape;271;p19"/>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72" name="Google Shape;272;p19"/>
          <p:cNvSpPr txBox="1"/>
          <p:nvPr/>
        </p:nvSpPr>
        <p:spPr>
          <a:xfrm>
            <a:off x="6521500" y="1845725"/>
            <a:ext cx="48228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IN" sz="1600">
                <a:solidFill>
                  <a:schemeClr val="dk1"/>
                </a:solidFill>
              </a:rPr>
              <a:t>   </a:t>
            </a:r>
            <a:r>
              <a:rPr lang="en-IN" sz="2100">
                <a:solidFill>
                  <a:schemeClr val="dk1"/>
                </a:solidFill>
                <a:latin typeface="Calibri"/>
                <a:ea typeface="Calibri"/>
                <a:cs typeface="Calibri"/>
                <a:sym typeface="Calibri"/>
              </a:rPr>
              <a:t>     </a:t>
            </a:r>
            <a:endParaRPr sz="1600">
              <a:solidFill>
                <a:schemeClr val="dk1"/>
              </a:solidFill>
            </a:endParaRPr>
          </a:p>
        </p:txBody>
      </p:sp>
      <p:sp>
        <p:nvSpPr>
          <p:cNvPr id="273" name="Google Shape;273;p19"/>
          <p:cNvSpPr txBox="1"/>
          <p:nvPr/>
        </p:nvSpPr>
        <p:spPr>
          <a:xfrm>
            <a:off x="1563875" y="4788750"/>
            <a:ext cx="9648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latin typeface="Calibri"/>
              <a:ea typeface="Calibri"/>
              <a:cs typeface="Calibri"/>
              <a:sym typeface="Calibri"/>
            </a:endParaRPr>
          </a:p>
        </p:txBody>
      </p:sp>
      <p:pic>
        <p:nvPicPr>
          <p:cNvPr id="274" name="Google Shape;274;p19"/>
          <p:cNvPicPr preferRelativeResize="0"/>
          <p:nvPr/>
        </p:nvPicPr>
        <p:blipFill>
          <a:blip r:embed="rId4">
            <a:alphaModFix/>
          </a:blip>
          <a:stretch>
            <a:fillRect/>
          </a:stretch>
        </p:blipFill>
        <p:spPr>
          <a:xfrm>
            <a:off x="6735825" y="2202875"/>
            <a:ext cx="4608475" cy="290375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9" name="Shape 279"/>
        <p:cNvGrpSpPr/>
        <p:nvPr/>
      </p:nvGrpSpPr>
      <p:grpSpPr>
        <a:xfrm>
          <a:off x="0" y="0"/>
          <a:ext cx="0" cy="0"/>
          <a:chOff x="0" y="0"/>
          <a:chExt cx="0" cy="0"/>
        </a:xfrm>
      </p:grpSpPr>
      <p:sp>
        <p:nvSpPr>
          <p:cNvPr id="280" name="Google Shape;280;p20"/>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a:solidFill>
                  <a:srgbClr val="B02C20"/>
                </a:solidFill>
              </a:rPr>
              <a:t>CLASSIFICATION OF DATA INTO SEGMENTS</a:t>
            </a:r>
            <a:endParaRPr>
              <a:solidFill>
                <a:srgbClr val="B02C20"/>
              </a:solidFill>
            </a:endParaRPr>
          </a:p>
        </p:txBody>
      </p:sp>
      <p:sp>
        <p:nvSpPr>
          <p:cNvPr id="281" name="Google Shape;281;p20"/>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381000" lvl="0" marL="457200" rtl="0" algn="l">
              <a:lnSpc>
                <a:spcPct val="115000"/>
              </a:lnSpc>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Topic as input is stored along with Wikipedia domain as a string.</a:t>
            </a:r>
            <a:endParaRPr sz="2400">
              <a:solidFill>
                <a:schemeClr val="dk1"/>
              </a:solidFill>
              <a:latin typeface="Arial"/>
              <a:ea typeface="Arial"/>
              <a:cs typeface="Arial"/>
              <a:sym typeface="Arial"/>
            </a:endParaRPr>
          </a:p>
          <a:p>
            <a:pPr indent="-381000" lvl="0" marL="457200" rtl="0" algn="l">
              <a:lnSpc>
                <a:spcPct val="115000"/>
              </a:lnSpc>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Using Beautiful soup for HTML and selenium for scraping different URLs.</a:t>
            </a:r>
            <a:endParaRPr sz="2400">
              <a:solidFill>
                <a:schemeClr val="dk1"/>
              </a:solidFill>
              <a:latin typeface="Arial"/>
              <a:ea typeface="Arial"/>
              <a:cs typeface="Arial"/>
              <a:sym typeface="Arial"/>
            </a:endParaRPr>
          </a:p>
          <a:p>
            <a:pPr indent="-381000" lvl="0" marL="457200" rtl="0" algn="l">
              <a:lnSpc>
                <a:spcPct val="115000"/>
              </a:lnSpc>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Ordered tree traversal for the division of classes separately on each subtopic.</a:t>
            </a:r>
            <a:endParaRPr sz="2400">
              <a:solidFill>
                <a:schemeClr val="dk1"/>
              </a:solidFill>
              <a:latin typeface="Arial"/>
              <a:ea typeface="Arial"/>
              <a:cs typeface="Arial"/>
              <a:sym typeface="Arial"/>
            </a:endParaRPr>
          </a:p>
          <a:p>
            <a:pPr indent="-381000" lvl="0" marL="457200" rtl="0" algn="l">
              <a:lnSpc>
                <a:spcPct val="115000"/>
              </a:lnSpc>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Extracting headlines and corresponding images from that section.</a:t>
            </a:r>
            <a:endParaRPr sz="2400">
              <a:solidFill>
                <a:schemeClr val="dk1"/>
              </a:solidFill>
              <a:latin typeface="Arial"/>
              <a:ea typeface="Arial"/>
              <a:cs typeface="Arial"/>
              <a:sym typeface="Arial"/>
            </a:endParaRPr>
          </a:p>
          <a:p>
            <a:pPr indent="-381000" lvl="0" marL="457200" rtl="0" algn="l">
              <a:lnSpc>
                <a:spcPct val="115000"/>
              </a:lnSpc>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Iteration to extract paragraph from &lt;p&gt; tag.</a:t>
            </a:r>
            <a:endParaRPr sz="2400">
              <a:solidFill>
                <a:schemeClr val="dk1"/>
              </a:solidFill>
              <a:latin typeface="Arial"/>
              <a:ea typeface="Arial"/>
              <a:cs typeface="Arial"/>
              <a:sym typeface="Arial"/>
            </a:endParaRPr>
          </a:p>
          <a:p>
            <a:pPr indent="-381000" lvl="0" marL="457200" rtl="0" algn="l">
              <a:lnSpc>
                <a:spcPct val="115000"/>
              </a:lnSpc>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Cleaning of the string.</a:t>
            </a:r>
            <a:endParaRPr sz="3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1"/>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a:solidFill>
                  <a:srgbClr val="B02C20"/>
                </a:solidFill>
              </a:rPr>
              <a:t>Final Steps involved in Scraping of Data and Images in Classified Groups</a:t>
            </a:r>
            <a:endParaRPr>
              <a:solidFill>
                <a:srgbClr val="B02C20"/>
              </a:solidFill>
            </a:endParaRPr>
          </a:p>
        </p:txBody>
      </p:sp>
      <p:sp>
        <p:nvSpPr>
          <p:cNvPr id="288" name="Google Shape;288;p21"/>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381000" lvl="0" marL="457200" rtl="0" algn="l">
              <a:lnSpc>
                <a:spcPct val="115000"/>
              </a:lnSpc>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First the input is taken as a string from the user and it is appended  with Wikipedia domain name so that we can get the finalise url of the corresponding topic.</a:t>
            </a:r>
            <a:endParaRPr sz="2400">
              <a:solidFill>
                <a:schemeClr val="dk1"/>
              </a:solidFill>
              <a:latin typeface="Arial"/>
              <a:ea typeface="Arial"/>
              <a:cs typeface="Arial"/>
              <a:sym typeface="Arial"/>
            </a:endParaRPr>
          </a:p>
          <a:p>
            <a:pPr indent="-381000" lvl="0" marL="457200" rtl="0" algn="l">
              <a:lnSpc>
                <a:spcPct val="115000"/>
              </a:lnSpc>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Once we got the url we use urlopen package to open the url.</a:t>
            </a:r>
            <a:endParaRPr sz="2400">
              <a:solidFill>
                <a:schemeClr val="dk1"/>
              </a:solidFill>
              <a:latin typeface="Arial"/>
              <a:ea typeface="Arial"/>
              <a:cs typeface="Arial"/>
              <a:sym typeface="Arial"/>
            </a:endParaRPr>
          </a:p>
          <a:p>
            <a:pPr indent="-381000" lvl="0" marL="457200" rtl="0" algn="l">
              <a:lnSpc>
                <a:spcPct val="115000"/>
              </a:lnSpc>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After this beautiful soup library is used to get the html file for the url.</a:t>
            </a:r>
            <a:endParaRPr sz="2400">
              <a:solidFill>
                <a:schemeClr val="dk1"/>
              </a:solidFill>
              <a:latin typeface="Arial"/>
              <a:ea typeface="Arial"/>
              <a:cs typeface="Arial"/>
              <a:sym typeface="Arial"/>
            </a:endParaRPr>
          </a:p>
          <a:p>
            <a:pPr indent="-381000" lvl="0" marL="457200" rtl="0" algn="l">
              <a:lnSpc>
                <a:spcPct val="115000"/>
              </a:lnSpc>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Then we use soup.find_all function present in beautiful soup for ordered traversal in the HTML file.</a:t>
            </a:r>
            <a:endParaRPr sz="2400">
              <a:solidFill>
                <a:schemeClr val="dk1"/>
              </a:solidFill>
              <a:latin typeface="Arial"/>
              <a:ea typeface="Arial"/>
              <a:cs typeface="Arial"/>
              <a:sym typeface="Arial"/>
            </a:endParaRPr>
          </a:p>
          <a:p>
            <a:pPr indent="-381000" lvl="0" marL="457200" rtl="0" algn="l">
              <a:lnSpc>
                <a:spcPct val="115000"/>
              </a:lnSpc>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While traversing in html file we extract different types of heading (i.e from heading 1 to heading 3) using H1 to H3 tags.</a:t>
            </a:r>
            <a:endParaRPr sz="24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